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activeX/activeX15.xml" ContentType="application/vnd.ms-office.activeX+xml"/>
  <Override PartName="/ppt/activeX/activeX16.xml" ContentType="application/vnd.ms-office.activeX+xml"/>
  <Override PartName="/ppt/activeX/activeX17.xml" ContentType="application/vnd.ms-office.activeX+xml"/>
  <Override PartName="/ppt/activeX/activeX18.xml" ContentType="application/vnd.ms-office.activeX+xml"/>
  <Override PartName="/ppt/activeX/activeX19.xml" ContentType="application/vnd.ms-office.activeX+xml"/>
  <Override PartName="/ppt/activeX/activeX20.xml" ContentType="application/vnd.ms-office.activeX+xml"/>
  <Override PartName="/ppt/activeX/activeX21.xml" ContentType="application/vnd.ms-office.activeX+xml"/>
  <Override PartName="/ppt/activeX/activeX22.xml" ContentType="application/vnd.ms-office.activeX+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83" r:id="rId2"/>
    <p:sldId id="380" r:id="rId3"/>
    <p:sldId id="311" r:id="rId4"/>
    <p:sldId id="373" r:id="rId5"/>
    <p:sldId id="394" r:id="rId6"/>
    <p:sldId id="389" r:id="rId7"/>
    <p:sldId id="393" r:id="rId8"/>
    <p:sldId id="260" r:id="rId9"/>
    <p:sldId id="384" r:id="rId10"/>
    <p:sldId id="395" r:id="rId11"/>
    <p:sldId id="381" r:id="rId12"/>
    <p:sldId id="388" r:id="rId13"/>
    <p:sldId id="396" r:id="rId14"/>
    <p:sldId id="397" r:id="rId15"/>
    <p:sldId id="378" r:id="rId16"/>
    <p:sldId id="292" r:id="rId17"/>
    <p:sldId id="390" r:id="rId18"/>
    <p:sldId id="302" r:id="rId19"/>
    <p:sldId id="391" r:id="rId20"/>
    <p:sldId id="307" r:id="rId21"/>
    <p:sldId id="400" r:id="rId22"/>
    <p:sldId id="383" r:id="rId23"/>
    <p:sldId id="392" r:id="rId24"/>
    <p:sldId id="265" r:id="rId25"/>
    <p:sldId id="341" r:id="rId26"/>
    <p:sldId id="410" r:id="rId27"/>
    <p:sldId id="409" r:id="rId28"/>
    <p:sldId id="385" r:id="rId29"/>
    <p:sldId id="309" r:id="rId30"/>
    <p:sldId id="406" r:id="rId31"/>
    <p:sldId id="403" r:id="rId32"/>
    <p:sldId id="299" r:id="rId33"/>
    <p:sldId id="374" r:id="rId34"/>
    <p:sldId id="379" r:id="rId35"/>
    <p:sldId id="398" r:id="rId36"/>
    <p:sldId id="399" r:id="rId37"/>
    <p:sldId id="407" r:id="rId38"/>
    <p:sldId id="268" r:id="rId39"/>
    <p:sldId id="304" r:id="rId40"/>
    <p:sldId id="401" r:id="rId41"/>
    <p:sldId id="303" r:id="rId42"/>
    <p:sldId id="281" r:id="rId43"/>
    <p:sldId id="277" r:id="rId44"/>
    <p:sldId id="305" r:id="rId45"/>
    <p:sldId id="306" r:id="rId46"/>
    <p:sldId id="408" r:id="rId47"/>
    <p:sldId id="404" r:id="rId48"/>
    <p:sldId id="405" r:id="rId49"/>
    <p:sldId id="375" r:id="rId50"/>
    <p:sldId id="37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4" d="100"/>
          <a:sy n="84" d="100"/>
        </p:scale>
        <p:origin x="643"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17.xml.rels><?xml version="1.0" encoding="UTF-8" standalone="yes"?>
<Relationships xmlns="http://schemas.openxmlformats.org/package/2006/relationships"><Relationship Id="rId1" Type="http://schemas.microsoft.com/office/2006/relationships/activeXControlBinary" Target="activeX17.bin"/></Relationships>
</file>

<file path=ppt/activeX/_rels/activeX18.xml.rels><?xml version="1.0" encoding="UTF-8" standalone="yes"?>
<Relationships xmlns="http://schemas.openxmlformats.org/package/2006/relationships"><Relationship Id="rId1" Type="http://schemas.microsoft.com/office/2006/relationships/activeXControlBinary" Target="activeX18.bin"/></Relationships>
</file>

<file path=ppt/activeX/_rels/activeX19.xml.rels><?xml version="1.0" encoding="UTF-8" standalone="yes"?>
<Relationships xmlns="http://schemas.openxmlformats.org/package/2006/relationships"><Relationship Id="rId1" Type="http://schemas.microsoft.com/office/2006/relationships/activeXControlBinary" Target="activeX19.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20.xml.rels><?xml version="1.0" encoding="UTF-8" standalone="yes"?>
<Relationships xmlns="http://schemas.openxmlformats.org/package/2006/relationships"><Relationship Id="rId1" Type="http://schemas.microsoft.com/office/2006/relationships/activeXControlBinary" Target="activeX20.bin"/></Relationships>
</file>

<file path=ppt/activeX/_rels/activeX21.xml.rels><?xml version="1.0" encoding="UTF-8" standalone="yes"?>
<Relationships xmlns="http://schemas.openxmlformats.org/package/2006/relationships"><Relationship Id="rId1" Type="http://schemas.microsoft.com/office/2006/relationships/activeXControlBinary" Target="activeX21.bin"/></Relationships>
</file>

<file path=ppt/activeX/_rels/activeX22.xml.rels><?xml version="1.0" encoding="UTF-8" standalone="yes"?>
<Relationships xmlns="http://schemas.openxmlformats.org/package/2006/relationships"><Relationship Id="rId1" Type="http://schemas.microsoft.com/office/2006/relationships/activeXControlBinary" Target="activeX2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activeX/activeX10.xml><?xml version="1.0" encoding="utf-8"?>
<ax:ocx xmlns:ax="http://schemas.microsoft.com/office/2006/activeX" xmlns:r="http://schemas.openxmlformats.org/officeDocument/2006/relationships" ax:classid="{5512D110-5CC6-11CF-8D67-00AA00BDCE1D}" ax:persistence="persistStream" r:id="rId1"/>
</file>

<file path=ppt/activeX/activeX11.xml><?xml version="1.0" encoding="utf-8"?>
<ax:ocx xmlns:ax="http://schemas.microsoft.com/office/2006/activeX" xmlns:r="http://schemas.openxmlformats.org/officeDocument/2006/relationships" ax:classid="{5512D11A-5CC6-11CF-8D67-00AA00BDCE1D}" ax:persistence="persistStream" r:id="rId1"/>
</file>

<file path=ppt/activeX/activeX12.xml><?xml version="1.0" encoding="utf-8"?>
<ax:ocx xmlns:ax="http://schemas.microsoft.com/office/2006/activeX" xmlns:r="http://schemas.openxmlformats.org/officeDocument/2006/relationships" ax:classid="{5512D110-5CC6-11CF-8D67-00AA00BDCE1D}" ax:persistence="persistStream" r:id="rId1"/>
</file>

<file path=ppt/activeX/activeX13.xml><?xml version="1.0" encoding="utf-8"?>
<ax:ocx xmlns:ax="http://schemas.microsoft.com/office/2006/activeX" xmlns:r="http://schemas.openxmlformats.org/officeDocument/2006/relationships" ax:classid="{5512D11A-5CC6-11CF-8D67-00AA00BDCE1D}" ax:persistence="persistStream" r:id="rId1"/>
</file>

<file path=ppt/activeX/activeX14.xml><?xml version="1.0" encoding="utf-8"?>
<ax:ocx xmlns:ax="http://schemas.microsoft.com/office/2006/activeX" xmlns:r="http://schemas.openxmlformats.org/officeDocument/2006/relationships" ax:classid="{5512D110-5CC6-11CF-8D67-00AA00BDCE1D}" ax:persistence="persistStream" r:id="rId1"/>
</file>

<file path=ppt/activeX/activeX15.xml><?xml version="1.0" encoding="utf-8"?>
<ax:ocx xmlns:ax="http://schemas.microsoft.com/office/2006/activeX" xmlns:r="http://schemas.openxmlformats.org/officeDocument/2006/relationships" ax:classid="{5512D11A-5CC6-11CF-8D67-00AA00BDCE1D}" ax:persistence="persistStream" r:id="rId1"/>
</file>

<file path=ppt/activeX/activeX16.xml><?xml version="1.0" encoding="utf-8"?>
<ax:ocx xmlns:ax="http://schemas.microsoft.com/office/2006/activeX" xmlns:r="http://schemas.openxmlformats.org/officeDocument/2006/relationships" ax:classid="{5512D110-5CC6-11CF-8D67-00AA00BDCE1D}" ax:persistence="persistStream" r:id="rId1"/>
</file>

<file path=ppt/activeX/activeX17.xml><?xml version="1.0" encoding="utf-8"?>
<ax:ocx xmlns:ax="http://schemas.microsoft.com/office/2006/activeX" xmlns:r="http://schemas.openxmlformats.org/officeDocument/2006/relationships" ax:classid="{5512D11A-5CC6-11CF-8D67-00AA00BDCE1D}" ax:persistence="persistStream" r:id="rId1"/>
</file>

<file path=ppt/activeX/activeX18.xml><?xml version="1.0" encoding="utf-8"?>
<ax:ocx xmlns:ax="http://schemas.microsoft.com/office/2006/activeX" xmlns:r="http://schemas.openxmlformats.org/officeDocument/2006/relationships" ax:classid="{5512D110-5CC6-11CF-8D67-00AA00BDCE1D}" ax:persistence="persistStream" r:id="rId1"/>
</file>

<file path=ppt/activeX/activeX19.xml><?xml version="1.0" encoding="utf-8"?>
<ax:ocx xmlns:ax="http://schemas.microsoft.com/office/2006/activeX" xmlns:r="http://schemas.openxmlformats.org/officeDocument/2006/relationships" ax:classid="{5512D11A-5CC6-11CF-8D67-00AA00BDCE1D}" ax:persistence="persistStream" r:id="rId1"/>
</file>

<file path=ppt/activeX/activeX2.xml><?xml version="1.0" encoding="utf-8"?>
<ax:ocx xmlns:ax="http://schemas.microsoft.com/office/2006/activeX" xmlns:r="http://schemas.openxmlformats.org/officeDocument/2006/relationships" ax:classid="{5512D110-5CC6-11CF-8D67-00AA00BDCE1D}" ax:persistence="persistStream" r:id="rId1"/>
</file>

<file path=ppt/activeX/activeX20.xml><?xml version="1.0" encoding="utf-8"?>
<ax:ocx xmlns:ax="http://schemas.microsoft.com/office/2006/activeX" xmlns:r="http://schemas.openxmlformats.org/officeDocument/2006/relationships" ax:classid="{5512D110-5CC6-11CF-8D67-00AA00BDCE1D}" ax:persistence="persistStream" r:id="rId1"/>
</file>

<file path=ppt/activeX/activeX21.xml><?xml version="1.0" encoding="utf-8"?>
<ax:ocx xmlns:ax="http://schemas.microsoft.com/office/2006/activeX" xmlns:r="http://schemas.openxmlformats.org/officeDocument/2006/relationships" ax:classid="{5512D11A-5CC6-11CF-8D67-00AA00BDCE1D}" ax:persistence="persistStream" r:id="rId1"/>
</file>

<file path=ppt/activeX/activeX22.xml><?xml version="1.0" encoding="utf-8"?>
<ax:ocx xmlns:ax="http://schemas.microsoft.com/office/2006/activeX" xmlns:r="http://schemas.openxmlformats.org/officeDocument/2006/relationships" ax:classid="{5512D110-5CC6-11CF-8D67-00AA00BDCE1D}" ax:persistence="persistStream" r:id="rId1"/>
</file>

<file path=ppt/activeX/activeX3.xml><?xml version="1.0" encoding="utf-8"?>
<ax:ocx xmlns:ax="http://schemas.microsoft.com/office/2006/activeX" xmlns:r="http://schemas.openxmlformats.org/officeDocument/2006/relationships" ax:classid="{5512D11A-5CC6-11CF-8D67-00AA00BDCE1D}" ax:persistence="persistStream" r:id="rId1"/>
</file>

<file path=ppt/activeX/activeX4.xml><?xml version="1.0" encoding="utf-8"?>
<ax:ocx xmlns:ax="http://schemas.microsoft.com/office/2006/activeX" xmlns:r="http://schemas.openxmlformats.org/officeDocument/2006/relationships" ax:classid="{5512D110-5CC6-11CF-8D67-00AA00BDCE1D}" ax:persistence="persistStream" r:id="rId1"/>
</file>

<file path=ppt/activeX/activeX5.xml><?xml version="1.0" encoding="utf-8"?>
<ax:ocx xmlns:ax="http://schemas.microsoft.com/office/2006/activeX" xmlns:r="http://schemas.openxmlformats.org/officeDocument/2006/relationships" ax:classid="{5512D11A-5CC6-11CF-8D67-00AA00BDCE1D}" ax:persistence="persistStream" r:id="rId1"/>
</file>

<file path=ppt/activeX/activeX6.xml><?xml version="1.0" encoding="utf-8"?>
<ax:ocx xmlns:ax="http://schemas.microsoft.com/office/2006/activeX" xmlns:r="http://schemas.openxmlformats.org/officeDocument/2006/relationships" ax:classid="{5512D110-5CC6-11CF-8D67-00AA00BDCE1D}" ax:persistence="persistStream" r:id="rId1"/>
</file>

<file path=ppt/activeX/activeX7.xml><?xml version="1.0" encoding="utf-8"?>
<ax:ocx xmlns:ax="http://schemas.microsoft.com/office/2006/activeX" xmlns:r="http://schemas.openxmlformats.org/officeDocument/2006/relationships" ax:classid="{5512D11A-5CC6-11CF-8D67-00AA00BDCE1D}" ax:persistence="persistStream" r:id="rId1"/>
</file>

<file path=ppt/activeX/activeX8.xml><?xml version="1.0" encoding="utf-8"?>
<ax:ocx xmlns:ax="http://schemas.microsoft.com/office/2006/activeX" xmlns:r="http://schemas.openxmlformats.org/officeDocument/2006/relationships" ax:classid="{5512D110-5CC6-11CF-8D67-00AA00BDCE1D}" ax:persistence="persistStream" r:id="rId1"/>
</file>

<file path=ppt/activeX/activeX9.xml><?xml version="1.0" encoding="utf-8"?>
<ax:ocx xmlns:ax="http://schemas.microsoft.com/office/2006/activeX" xmlns:r="http://schemas.openxmlformats.org/officeDocument/2006/relationships" ax:classid="{5512D11A-5CC6-11CF-8D67-00AA00BDCE1D}" ax:persistence="persistStream" r:id="rId1"/>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B4CF13-0CEA-4FA5-B5D1-05F8EFDE93FF}"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DFB7EC91-3FB6-4A5E-B472-B2AD14DAA269}">
      <dgm:prSet phldrT="[Text]" custT="1"/>
      <dgm:spPr>
        <a:solidFill>
          <a:schemeClr val="tx1"/>
        </a:solidFill>
      </dgm:spPr>
      <dgm:t>
        <a:bodyPr/>
        <a:lstStyle/>
        <a:p>
          <a:r>
            <a:rPr lang="en-US" sz="1600" b="1" dirty="0"/>
            <a:t>Corporate</a:t>
          </a:r>
        </a:p>
      </dgm:t>
    </dgm:pt>
    <dgm:pt modelId="{03EC82FA-BD47-4D22-9B58-CA5F3DFBC6BA}" type="parTrans" cxnId="{B4F4E57D-A7C2-4BD1-B4F1-52DB69EF4CF5}">
      <dgm:prSet/>
      <dgm:spPr/>
      <dgm:t>
        <a:bodyPr/>
        <a:lstStyle/>
        <a:p>
          <a:endParaRPr lang="en-US"/>
        </a:p>
      </dgm:t>
    </dgm:pt>
    <dgm:pt modelId="{3C0BDD85-7CF1-4999-BF08-9B2B16510F24}" type="sibTrans" cxnId="{B4F4E57D-A7C2-4BD1-B4F1-52DB69EF4CF5}">
      <dgm:prSet/>
      <dgm:spPr/>
      <dgm:t>
        <a:bodyPr/>
        <a:lstStyle/>
        <a:p>
          <a:endParaRPr lang="en-US"/>
        </a:p>
      </dgm:t>
    </dgm:pt>
    <dgm:pt modelId="{8A9E8E1F-2C5A-4444-A0E0-DD8C02E59616}">
      <dgm:prSet phldrT="[Text]" custT="1"/>
      <dgm:spPr>
        <a:solidFill>
          <a:schemeClr val="tx1"/>
        </a:solidFill>
        <a:ln>
          <a:noFill/>
        </a:ln>
      </dgm:spPr>
      <dgm:t>
        <a:bodyPr/>
        <a:lstStyle/>
        <a:p>
          <a:pPr algn="l">
            <a:buNone/>
          </a:pPr>
          <a:r>
            <a:rPr lang="en-US" sz="1100" dirty="0">
              <a:solidFill>
                <a:schemeClr val="bg1"/>
              </a:solidFill>
            </a:rPr>
            <a:t>Revenue &amp; growth, CSR, knowledge leader in games industry, employee advocacy, training, social responsibility</a:t>
          </a:r>
        </a:p>
      </dgm:t>
    </dgm:pt>
    <dgm:pt modelId="{9CB2DC0B-D3E3-4B12-8C12-37D25C8D366D}" type="parTrans" cxnId="{9E58C4D4-80A2-413B-9F7D-76D89A6CC95E}">
      <dgm:prSet/>
      <dgm:spPr/>
      <dgm:t>
        <a:bodyPr/>
        <a:lstStyle/>
        <a:p>
          <a:endParaRPr lang="en-US"/>
        </a:p>
      </dgm:t>
    </dgm:pt>
    <dgm:pt modelId="{F0B30837-F30D-45E3-B0CF-CCAF9F3ECC28}" type="sibTrans" cxnId="{9E58C4D4-80A2-413B-9F7D-76D89A6CC95E}">
      <dgm:prSet/>
      <dgm:spPr/>
      <dgm:t>
        <a:bodyPr/>
        <a:lstStyle/>
        <a:p>
          <a:endParaRPr lang="en-US"/>
        </a:p>
      </dgm:t>
    </dgm:pt>
    <dgm:pt modelId="{F621CE2D-1BCF-4CB2-9166-5299B7D169C5}">
      <dgm:prSet phldrT="[Text]" custT="1"/>
      <dgm:spPr>
        <a:solidFill>
          <a:schemeClr val="accent4">
            <a:lumMod val="40000"/>
            <a:lumOff val="60000"/>
          </a:schemeClr>
        </a:solidFill>
      </dgm:spPr>
      <dgm:t>
        <a:bodyPr/>
        <a:lstStyle/>
        <a:p>
          <a:r>
            <a:rPr lang="en-US" sz="1600" b="1" dirty="0">
              <a:solidFill>
                <a:schemeClr val="tx1"/>
              </a:solidFill>
            </a:rPr>
            <a:t>Casual Games</a:t>
          </a:r>
        </a:p>
      </dgm:t>
    </dgm:pt>
    <dgm:pt modelId="{88280AF0-F362-44CA-A804-86E9392DA0CD}" type="parTrans" cxnId="{4FD8D57A-4A08-407A-8764-E0C91933DE12}">
      <dgm:prSet/>
      <dgm:spPr/>
      <dgm:t>
        <a:bodyPr/>
        <a:lstStyle/>
        <a:p>
          <a:endParaRPr lang="en-US"/>
        </a:p>
      </dgm:t>
    </dgm:pt>
    <dgm:pt modelId="{D828F270-D323-49B7-933B-F320663352ED}" type="sibTrans" cxnId="{4FD8D57A-4A08-407A-8764-E0C91933DE12}">
      <dgm:prSet/>
      <dgm:spPr/>
      <dgm:t>
        <a:bodyPr/>
        <a:lstStyle/>
        <a:p>
          <a:endParaRPr lang="en-US"/>
        </a:p>
      </dgm:t>
    </dgm:pt>
    <dgm:pt modelId="{F6B18791-A5DD-4EDF-BD5A-ECDEDE86D1EA}">
      <dgm:prSet phldrT="[Text]" custT="1"/>
      <dgm:spPr>
        <a:solidFill>
          <a:schemeClr val="accent4">
            <a:lumMod val="60000"/>
            <a:lumOff val="40000"/>
          </a:schemeClr>
        </a:solidFill>
        <a:ln>
          <a:noFill/>
        </a:ln>
      </dgm:spPr>
      <dgm:t>
        <a:bodyPr/>
        <a:lstStyle/>
        <a:p>
          <a:pPr algn="r">
            <a:buNone/>
          </a:pPr>
          <a:r>
            <a:rPr lang="en-US" sz="1100" dirty="0">
              <a:solidFill>
                <a:schemeClr val="tx1"/>
              </a:solidFill>
            </a:rPr>
            <a:t>Game development, Player CPI volume, revenue generation</a:t>
          </a:r>
        </a:p>
      </dgm:t>
    </dgm:pt>
    <dgm:pt modelId="{A4B03702-D302-4A41-B1FA-48CB9030216B}" type="parTrans" cxnId="{F3684F0B-692F-4A5A-9AC0-B906BC182520}">
      <dgm:prSet/>
      <dgm:spPr/>
      <dgm:t>
        <a:bodyPr/>
        <a:lstStyle/>
        <a:p>
          <a:endParaRPr lang="en-US"/>
        </a:p>
      </dgm:t>
    </dgm:pt>
    <dgm:pt modelId="{54824132-B021-4F81-B126-77EF121B73F8}" type="sibTrans" cxnId="{F3684F0B-692F-4A5A-9AC0-B906BC182520}">
      <dgm:prSet/>
      <dgm:spPr/>
      <dgm:t>
        <a:bodyPr/>
        <a:lstStyle/>
        <a:p>
          <a:endParaRPr lang="en-US"/>
        </a:p>
      </dgm:t>
    </dgm:pt>
    <dgm:pt modelId="{7971ADF5-A829-43CE-9F21-C37BC8BB2490}">
      <dgm:prSet phldrT="[Text]" custT="1"/>
      <dgm:spPr>
        <a:solidFill>
          <a:schemeClr val="accent4">
            <a:lumMod val="40000"/>
            <a:lumOff val="60000"/>
          </a:schemeClr>
        </a:solidFill>
      </dgm:spPr>
      <dgm:t>
        <a:bodyPr/>
        <a:lstStyle/>
        <a:p>
          <a:r>
            <a:rPr lang="it-IT" sz="1600" b="1" dirty="0">
              <a:solidFill>
                <a:schemeClr val="tx1"/>
              </a:solidFill>
            </a:rPr>
            <a:t>Games Publishing</a:t>
          </a:r>
          <a:endParaRPr lang="en-US" sz="2000" b="1" dirty="0">
            <a:solidFill>
              <a:schemeClr val="tx1"/>
            </a:solidFill>
          </a:endParaRPr>
        </a:p>
      </dgm:t>
    </dgm:pt>
    <dgm:pt modelId="{F1F4D58B-8A4B-43E4-83F6-2E99A24FB03B}" type="parTrans" cxnId="{89EC7688-B3D3-40E6-8324-04FC877001A5}">
      <dgm:prSet/>
      <dgm:spPr/>
      <dgm:t>
        <a:bodyPr/>
        <a:lstStyle/>
        <a:p>
          <a:endParaRPr lang="en-US"/>
        </a:p>
      </dgm:t>
    </dgm:pt>
    <dgm:pt modelId="{F692E41B-1593-4759-A333-2607FDF61C85}" type="sibTrans" cxnId="{89EC7688-B3D3-40E6-8324-04FC877001A5}">
      <dgm:prSet/>
      <dgm:spPr/>
      <dgm:t>
        <a:bodyPr/>
        <a:lstStyle/>
        <a:p>
          <a:endParaRPr lang="en-US"/>
        </a:p>
      </dgm:t>
    </dgm:pt>
    <dgm:pt modelId="{AA198029-5150-48AE-9FD0-B0E5F84E8AAD}">
      <dgm:prSet phldrT="[Text]" custT="1"/>
      <dgm:spPr>
        <a:solidFill>
          <a:schemeClr val="accent4">
            <a:lumMod val="40000"/>
            <a:lumOff val="60000"/>
          </a:schemeClr>
        </a:solidFill>
      </dgm:spPr>
      <dgm:t>
        <a:bodyPr/>
        <a:lstStyle/>
        <a:p>
          <a:r>
            <a:rPr lang="en-US" sz="1600" b="1" dirty="0">
              <a:solidFill>
                <a:schemeClr val="tx1"/>
              </a:solidFill>
            </a:rPr>
            <a:t>PC &amp; Console Games</a:t>
          </a:r>
        </a:p>
      </dgm:t>
    </dgm:pt>
    <dgm:pt modelId="{5A385B97-4247-4D3C-BCF7-36C4375CFB7C}" type="parTrans" cxnId="{EDBE8AE5-DCE7-4005-9FA0-BB71D2F83AFB}">
      <dgm:prSet/>
      <dgm:spPr/>
      <dgm:t>
        <a:bodyPr/>
        <a:lstStyle/>
        <a:p>
          <a:endParaRPr lang="en-US"/>
        </a:p>
      </dgm:t>
    </dgm:pt>
    <dgm:pt modelId="{284280FE-1046-4B37-BFD9-D2A04D036975}" type="sibTrans" cxnId="{EDBE8AE5-DCE7-4005-9FA0-BB71D2F83AFB}">
      <dgm:prSet/>
      <dgm:spPr/>
      <dgm:t>
        <a:bodyPr/>
        <a:lstStyle/>
        <a:p>
          <a:endParaRPr lang="en-US"/>
        </a:p>
      </dgm:t>
    </dgm:pt>
    <dgm:pt modelId="{C1173239-53E5-4591-AF88-EF0A180EF895}">
      <dgm:prSet phldrT="[Text]" custT="1"/>
      <dgm:spPr>
        <a:solidFill>
          <a:schemeClr val="accent4">
            <a:lumMod val="60000"/>
            <a:lumOff val="40000"/>
          </a:schemeClr>
        </a:solidFill>
        <a:ln>
          <a:noFill/>
        </a:ln>
      </dgm:spPr>
      <dgm:t>
        <a:bodyPr/>
        <a:lstStyle/>
        <a:p>
          <a:pPr algn="l">
            <a:buNone/>
          </a:pPr>
          <a:r>
            <a:rPr lang="en-US" sz="1100" dirty="0">
              <a:solidFill>
                <a:schemeClr val="tx1"/>
              </a:solidFill>
            </a:rPr>
            <a:t>Game development, sales, player volume, revenue generation</a:t>
          </a:r>
        </a:p>
      </dgm:t>
    </dgm:pt>
    <dgm:pt modelId="{1C3C1EF9-CD9B-4B84-B50D-02F8797F1C80}" type="parTrans" cxnId="{6F966F43-2BFA-459E-BBCE-B0884F1A1794}">
      <dgm:prSet/>
      <dgm:spPr/>
      <dgm:t>
        <a:bodyPr/>
        <a:lstStyle/>
        <a:p>
          <a:endParaRPr lang="en-US"/>
        </a:p>
      </dgm:t>
    </dgm:pt>
    <dgm:pt modelId="{93741F1D-FC3D-4ABA-96F0-9D47E8EF23F7}" type="sibTrans" cxnId="{6F966F43-2BFA-459E-BBCE-B0884F1A1794}">
      <dgm:prSet/>
      <dgm:spPr/>
      <dgm:t>
        <a:bodyPr/>
        <a:lstStyle/>
        <a:p>
          <a:endParaRPr lang="en-US"/>
        </a:p>
      </dgm:t>
    </dgm:pt>
    <dgm:pt modelId="{C3CAF4CA-BB27-4FB8-952D-5B2BD3F5D34A}">
      <dgm:prSet phldrT="[Text]" custT="1"/>
      <dgm:spPr>
        <a:solidFill>
          <a:schemeClr val="accent4">
            <a:lumMod val="60000"/>
            <a:lumOff val="40000"/>
          </a:schemeClr>
        </a:solidFill>
        <a:ln>
          <a:noFill/>
        </a:ln>
      </dgm:spPr>
      <dgm:t>
        <a:bodyPr/>
        <a:lstStyle/>
        <a:p>
          <a:pPr algn="r">
            <a:buNone/>
          </a:pPr>
          <a:r>
            <a:rPr lang="en-US" sz="1000" dirty="0">
              <a:solidFill>
                <a:schemeClr val="tx1"/>
              </a:solidFill>
            </a:rPr>
            <a:t>Attract game </a:t>
          </a:r>
          <a:r>
            <a:rPr lang="en-US" sz="1000" dirty="0" err="1">
              <a:solidFill>
                <a:schemeClr val="tx1"/>
              </a:solidFill>
            </a:rPr>
            <a:t>devs</a:t>
          </a:r>
          <a:r>
            <a:rPr lang="en-US" sz="1000" dirty="0">
              <a:solidFill>
                <a:schemeClr val="tx1"/>
              </a:solidFill>
            </a:rPr>
            <a:t>, Support player acquisition, revenue generation</a:t>
          </a:r>
        </a:p>
      </dgm:t>
    </dgm:pt>
    <dgm:pt modelId="{849F297B-D0FE-45B7-BF59-F1F2F514D607}" type="parTrans" cxnId="{2E4F1DDC-D28C-461A-8785-C44DE31FE8CD}">
      <dgm:prSet/>
      <dgm:spPr/>
      <dgm:t>
        <a:bodyPr/>
        <a:lstStyle/>
        <a:p>
          <a:endParaRPr lang="en-US"/>
        </a:p>
      </dgm:t>
    </dgm:pt>
    <dgm:pt modelId="{9EE850B2-E23D-4F54-A2F2-99D448AE0663}" type="sibTrans" cxnId="{2E4F1DDC-D28C-461A-8785-C44DE31FE8CD}">
      <dgm:prSet/>
      <dgm:spPr/>
      <dgm:t>
        <a:bodyPr/>
        <a:lstStyle/>
        <a:p>
          <a:endParaRPr lang="en-US"/>
        </a:p>
      </dgm:t>
    </dgm:pt>
    <dgm:pt modelId="{42880CBB-BC6C-487B-B19F-7CB1498714C6}">
      <dgm:prSet phldrT="[Text]" custT="1"/>
      <dgm:spPr>
        <a:solidFill>
          <a:schemeClr val="accent4">
            <a:lumMod val="60000"/>
            <a:lumOff val="40000"/>
          </a:schemeClr>
        </a:solidFill>
        <a:ln>
          <a:noFill/>
        </a:ln>
      </dgm:spPr>
      <dgm:t>
        <a:bodyPr/>
        <a:lstStyle/>
        <a:p>
          <a:pPr algn="r">
            <a:buNone/>
          </a:pPr>
          <a:r>
            <a:rPr lang="en-US" sz="1000" dirty="0">
              <a:solidFill>
                <a:schemeClr val="tx1"/>
              </a:solidFill>
            </a:rPr>
            <a:t>(Host Game Awards?)</a:t>
          </a:r>
        </a:p>
      </dgm:t>
    </dgm:pt>
    <dgm:pt modelId="{CAF8D37A-BAAA-41C0-BDDF-8563838B2B5B}" type="parTrans" cxnId="{B49A16B8-3B79-45DF-B382-103276195033}">
      <dgm:prSet/>
      <dgm:spPr/>
      <dgm:t>
        <a:bodyPr/>
        <a:lstStyle/>
        <a:p>
          <a:endParaRPr lang="en-GB"/>
        </a:p>
      </dgm:t>
    </dgm:pt>
    <dgm:pt modelId="{1E5A3455-937A-435C-8604-0CE08D8CF436}" type="sibTrans" cxnId="{B49A16B8-3B79-45DF-B382-103276195033}">
      <dgm:prSet/>
      <dgm:spPr/>
      <dgm:t>
        <a:bodyPr/>
        <a:lstStyle/>
        <a:p>
          <a:endParaRPr lang="en-GB"/>
        </a:p>
      </dgm:t>
    </dgm:pt>
    <dgm:pt modelId="{0DBFE59B-24E8-4C1C-8C0B-CECE410E8F48}">
      <dgm:prSet phldrT="[Text]" custT="1"/>
      <dgm:spPr>
        <a:solidFill>
          <a:schemeClr val="accent4">
            <a:lumMod val="60000"/>
            <a:lumOff val="40000"/>
          </a:schemeClr>
        </a:solidFill>
        <a:ln>
          <a:noFill/>
        </a:ln>
      </dgm:spPr>
      <dgm:t>
        <a:bodyPr/>
        <a:lstStyle/>
        <a:p>
          <a:pPr algn="ctr">
            <a:buNone/>
          </a:pPr>
          <a:endParaRPr lang="en-US" sz="1100" dirty="0">
            <a:solidFill>
              <a:schemeClr val="tx1"/>
            </a:solidFill>
          </a:endParaRPr>
        </a:p>
      </dgm:t>
    </dgm:pt>
    <dgm:pt modelId="{919556BC-4B86-434A-9A0F-73B88A61F696}" type="parTrans" cxnId="{2DD16E3A-6647-4555-B211-1C2488308785}">
      <dgm:prSet/>
      <dgm:spPr/>
    </dgm:pt>
    <dgm:pt modelId="{52097E90-C786-4E60-AA93-A0299A6EF7D4}" type="sibTrans" cxnId="{2DD16E3A-6647-4555-B211-1C2488308785}">
      <dgm:prSet/>
      <dgm:spPr/>
    </dgm:pt>
    <dgm:pt modelId="{A7CF1F31-821F-415C-9242-66E8D63C6EDF}">
      <dgm:prSet phldrT="[Text]" custT="1"/>
      <dgm:spPr>
        <a:solidFill>
          <a:schemeClr val="accent4">
            <a:lumMod val="60000"/>
            <a:lumOff val="40000"/>
          </a:schemeClr>
        </a:solidFill>
        <a:ln>
          <a:noFill/>
        </a:ln>
      </dgm:spPr>
      <dgm:t>
        <a:bodyPr/>
        <a:lstStyle/>
        <a:p>
          <a:pPr algn="l">
            <a:buNone/>
          </a:pPr>
          <a:r>
            <a:rPr lang="en-US" sz="1100" dirty="0">
              <a:solidFill>
                <a:schemeClr val="tx1"/>
              </a:solidFill>
            </a:rPr>
            <a:t>Positive ROI</a:t>
          </a:r>
        </a:p>
      </dgm:t>
    </dgm:pt>
    <dgm:pt modelId="{41F10CFB-7FA1-4DFA-9676-F2F89BFB8563}" type="parTrans" cxnId="{779FB890-CC1D-441B-80EC-0A03193D60EA}">
      <dgm:prSet/>
      <dgm:spPr/>
    </dgm:pt>
    <dgm:pt modelId="{8E58E0DA-C64B-4045-8C8A-42C47EDA767D}" type="sibTrans" cxnId="{779FB890-CC1D-441B-80EC-0A03193D60EA}">
      <dgm:prSet/>
      <dgm:spPr/>
    </dgm:pt>
    <dgm:pt modelId="{30C64A8B-4E54-488F-902C-365BAD96CCFA}">
      <dgm:prSet phldrT="[Text]" custT="1"/>
      <dgm:spPr>
        <a:solidFill>
          <a:schemeClr val="accent4">
            <a:lumMod val="60000"/>
            <a:lumOff val="40000"/>
          </a:schemeClr>
        </a:solidFill>
        <a:ln>
          <a:noFill/>
        </a:ln>
      </dgm:spPr>
      <dgm:t>
        <a:bodyPr/>
        <a:lstStyle/>
        <a:p>
          <a:pPr algn="r">
            <a:buNone/>
          </a:pPr>
          <a:r>
            <a:rPr lang="en-US" sz="1100" dirty="0">
              <a:solidFill>
                <a:schemeClr val="tx1"/>
              </a:solidFill>
            </a:rPr>
            <a:t>Positive ROI</a:t>
          </a:r>
        </a:p>
      </dgm:t>
    </dgm:pt>
    <dgm:pt modelId="{8A23BC16-6304-427A-A235-D892E32140CA}" type="parTrans" cxnId="{4F86DB30-E871-41EF-BFD9-9D4D120010A6}">
      <dgm:prSet/>
      <dgm:spPr/>
    </dgm:pt>
    <dgm:pt modelId="{02F28FB4-3887-45BE-AB25-29F4B440C78B}" type="sibTrans" cxnId="{4F86DB30-E871-41EF-BFD9-9D4D120010A6}">
      <dgm:prSet/>
      <dgm:spPr/>
    </dgm:pt>
    <dgm:pt modelId="{334BD787-EA63-4E48-BC50-9A24D906676D}">
      <dgm:prSet phldrT="[Text]" custT="1"/>
      <dgm:spPr>
        <a:solidFill>
          <a:schemeClr val="accent4">
            <a:lumMod val="60000"/>
            <a:lumOff val="40000"/>
          </a:schemeClr>
        </a:solidFill>
        <a:ln>
          <a:noFill/>
        </a:ln>
      </dgm:spPr>
      <dgm:t>
        <a:bodyPr/>
        <a:lstStyle/>
        <a:p>
          <a:pPr algn="r">
            <a:buNone/>
          </a:pPr>
          <a:r>
            <a:rPr lang="en-US" sz="1000" dirty="0">
              <a:solidFill>
                <a:schemeClr val="tx1"/>
              </a:solidFill>
            </a:rPr>
            <a:t>Positive ROI</a:t>
          </a:r>
        </a:p>
      </dgm:t>
    </dgm:pt>
    <dgm:pt modelId="{53C9CEDC-9918-4145-9508-18AF6B6B7CB9}" type="parTrans" cxnId="{E2A11C5A-2F88-4884-A8C8-6A541E520B83}">
      <dgm:prSet/>
      <dgm:spPr/>
    </dgm:pt>
    <dgm:pt modelId="{FB021CF6-5164-4E7E-AD27-0E55D3AE6265}" type="sibTrans" cxnId="{E2A11C5A-2F88-4884-A8C8-6A541E520B83}">
      <dgm:prSet/>
      <dgm:spPr/>
    </dgm:pt>
    <dgm:pt modelId="{72539475-BB26-4D62-8FEE-99875D2AA78B}" type="pres">
      <dgm:prSet presAssocID="{37B4CF13-0CEA-4FA5-B5D1-05F8EFDE93FF}" presName="cycleMatrixDiagram" presStyleCnt="0">
        <dgm:presLayoutVars>
          <dgm:chMax val="1"/>
          <dgm:dir/>
          <dgm:animLvl val="lvl"/>
          <dgm:resizeHandles val="exact"/>
        </dgm:presLayoutVars>
      </dgm:prSet>
      <dgm:spPr/>
    </dgm:pt>
    <dgm:pt modelId="{C8475527-DA2F-49B2-8BF2-FBAFD9517F35}" type="pres">
      <dgm:prSet presAssocID="{37B4CF13-0CEA-4FA5-B5D1-05F8EFDE93FF}" presName="children" presStyleCnt="0"/>
      <dgm:spPr/>
    </dgm:pt>
    <dgm:pt modelId="{A3932116-C465-4F71-B3C4-A2A8F0303893}" type="pres">
      <dgm:prSet presAssocID="{37B4CF13-0CEA-4FA5-B5D1-05F8EFDE93FF}" presName="child1group" presStyleCnt="0"/>
      <dgm:spPr/>
    </dgm:pt>
    <dgm:pt modelId="{469B2A74-004B-4507-85DD-72CD7928FC02}" type="pres">
      <dgm:prSet presAssocID="{37B4CF13-0CEA-4FA5-B5D1-05F8EFDE93FF}" presName="child1" presStyleLbl="bgAcc1" presStyleIdx="0" presStyleCnt="4" custScaleX="108032" custLinFactNeighborX="-9459"/>
      <dgm:spPr/>
    </dgm:pt>
    <dgm:pt modelId="{5B553C73-3C93-434B-8732-040648ADBA8B}" type="pres">
      <dgm:prSet presAssocID="{37B4CF13-0CEA-4FA5-B5D1-05F8EFDE93FF}" presName="child1Text" presStyleLbl="bgAcc1" presStyleIdx="0" presStyleCnt="4">
        <dgm:presLayoutVars>
          <dgm:bulletEnabled val="1"/>
        </dgm:presLayoutVars>
      </dgm:prSet>
      <dgm:spPr/>
    </dgm:pt>
    <dgm:pt modelId="{AD90B92B-C749-4D02-9FD0-5CAD2C94C6C8}" type="pres">
      <dgm:prSet presAssocID="{37B4CF13-0CEA-4FA5-B5D1-05F8EFDE93FF}" presName="child2group" presStyleCnt="0"/>
      <dgm:spPr/>
    </dgm:pt>
    <dgm:pt modelId="{21645374-C5D2-4CDB-A6A9-E345872B56A1}" type="pres">
      <dgm:prSet presAssocID="{37B4CF13-0CEA-4FA5-B5D1-05F8EFDE93FF}" presName="child2" presStyleLbl="bgAcc1" presStyleIdx="1" presStyleCnt="4" custScaleX="93207" custLinFactNeighborX="17647"/>
      <dgm:spPr/>
    </dgm:pt>
    <dgm:pt modelId="{923A1A7A-6747-4E7C-B00D-A3BA7085A2C0}" type="pres">
      <dgm:prSet presAssocID="{37B4CF13-0CEA-4FA5-B5D1-05F8EFDE93FF}" presName="child2Text" presStyleLbl="bgAcc1" presStyleIdx="1" presStyleCnt="4">
        <dgm:presLayoutVars>
          <dgm:bulletEnabled val="1"/>
        </dgm:presLayoutVars>
      </dgm:prSet>
      <dgm:spPr/>
    </dgm:pt>
    <dgm:pt modelId="{86899E1F-47FA-4507-BADA-EA2CA363C650}" type="pres">
      <dgm:prSet presAssocID="{37B4CF13-0CEA-4FA5-B5D1-05F8EFDE93FF}" presName="child3group" presStyleCnt="0"/>
      <dgm:spPr/>
    </dgm:pt>
    <dgm:pt modelId="{F43AD0E7-1F4A-4A91-BDCA-B1B9DC2CF798}" type="pres">
      <dgm:prSet presAssocID="{37B4CF13-0CEA-4FA5-B5D1-05F8EFDE93FF}" presName="child3" presStyleLbl="bgAcc1" presStyleIdx="2" presStyleCnt="4" custScaleX="113870" custLinFactNeighborX="10736" custLinFactNeighborY="-2093"/>
      <dgm:spPr/>
    </dgm:pt>
    <dgm:pt modelId="{F148A831-2D00-4B48-9A37-95892A502F9C}" type="pres">
      <dgm:prSet presAssocID="{37B4CF13-0CEA-4FA5-B5D1-05F8EFDE93FF}" presName="child3Text" presStyleLbl="bgAcc1" presStyleIdx="2" presStyleCnt="4">
        <dgm:presLayoutVars>
          <dgm:bulletEnabled val="1"/>
        </dgm:presLayoutVars>
      </dgm:prSet>
      <dgm:spPr/>
    </dgm:pt>
    <dgm:pt modelId="{4BE7A09E-7B58-471B-80EE-B3B8F4CD261B}" type="pres">
      <dgm:prSet presAssocID="{37B4CF13-0CEA-4FA5-B5D1-05F8EFDE93FF}" presName="child4group" presStyleCnt="0"/>
      <dgm:spPr/>
    </dgm:pt>
    <dgm:pt modelId="{40E3DA04-D4F8-426C-9BD5-A7F6CF0E72D5}" type="pres">
      <dgm:prSet presAssocID="{37B4CF13-0CEA-4FA5-B5D1-05F8EFDE93FF}" presName="child4" presStyleLbl="bgAcc1" presStyleIdx="3" presStyleCnt="4" custScaleX="136583" custLinFactNeighborX="-5872" custLinFactNeighborY="-2426"/>
      <dgm:spPr/>
    </dgm:pt>
    <dgm:pt modelId="{526F5648-8F57-4784-9377-30CDF27015A4}" type="pres">
      <dgm:prSet presAssocID="{37B4CF13-0CEA-4FA5-B5D1-05F8EFDE93FF}" presName="child4Text" presStyleLbl="bgAcc1" presStyleIdx="3" presStyleCnt="4">
        <dgm:presLayoutVars>
          <dgm:bulletEnabled val="1"/>
        </dgm:presLayoutVars>
      </dgm:prSet>
      <dgm:spPr/>
    </dgm:pt>
    <dgm:pt modelId="{5E492D0E-D600-4031-86DA-67C54A09102B}" type="pres">
      <dgm:prSet presAssocID="{37B4CF13-0CEA-4FA5-B5D1-05F8EFDE93FF}" presName="childPlaceholder" presStyleCnt="0"/>
      <dgm:spPr/>
    </dgm:pt>
    <dgm:pt modelId="{F1FE5CE7-8338-4A3A-92CC-4F785EE036C8}" type="pres">
      <dgm:prSet presAssocID="{37B4CF13-0CEA-4FA5-B5D1-05F8EFDE93FF}" presName="circle" presStyleCnt="0"/>
      <dgm:spPr/>
    </dgm:pt>
    <dgm:pt modelId="{ABF4E2C5-4E6E-4AA9-9890-5199C9D3074C}" type="pres">
      <dgm:prSet presAssocID="{37B4CF13-0CEA-4FA5-B5D1-05F8EFDE93FF}" presName="quadrant1" presStyleLbl="node1" presStyleIdx="0" presStyleCnt="4" custScaleX="108167">
        <dgm:presLayoutVars>
          <dgm:chMax val="1"/>
          <dgm:bulletEnabled val="1"/>
        </dgm:presLayoutVars>
      </dgm:prSet>
      <dgm:spPr/>
    </dgm:pt>
    <dgm:pt modelId="{14D219FD-148D-40EA-9DD5-025D82210EA8}" type="pres">
      <dgm:prSet presAssocID="{37B4CF13-0CEA-4FA5-B5D1-05F8EFDE93FF}" presName="quadrant2" presStyleLbl="node1" presStyleIdx="1" presStyleCnt="4" custScaleX="108167">
        <dgm:presLayoutVars>
          <dgm:chMax val="1"/>
          <dgm:bulletEnabled val="1"/>
        </dgm:presLayoutVars>
      </dgm:prSet>
      <dgm:spPr/>
    </dgm:pt>
    <dgm:pt modelId="{2B7FE03E-906C-4883-BABB-960079C4E8BA}" type="pres">
      <dgm:prSet presAssocID="{37B4CF13-0CEA-4FA5-B5D1-05F8EFDE93FF}" presName="quadrant3" presStyleLbl="node1" presStyleIdx="2" presStyleCnt="4" custScaleX="108167">
        <dgm:presLayoutVars>
          <dgm:chMax val="1"/>
          <dgm:bulletEnabled val="1"/>
        </dgm:presLayoutVars>
      </dgm:prSet>
      <dgm:spPr/>
    </dgm:pt>
    <dgm:pt modelId="{C0D9FC27-C824-4BF6-9C9A-B6C1B7B08606}" type="pres">
      <dgm:prSet presAssocID="{37B4CF13-0CEA-4FA5-B5D1-05F8EFDE93FF}" presName="quadrant4" presStyleLbl="node1" presStyleIdx="3" presStyleCnt="4" custScaleX="108167">
        <dgm:presLayoutVars>
          <dgm:chMax val="1"/>
          <dgm:bulletEnabled val="1"/>
        </dgm:presLayoutVars>
      </dgm:prSet>
      <dgm:spPr/>
    </dgm:pt>
    <dgm:pt modelId="{2A8BB143-11F6-4CAD-9302-829D09E7FAED}" type="pres">
      <dgm:prSet presAssocID="{37B4CF13-0CEA-4FA5-B5D1-05F8EFDE93FF}" presName="quadrantPlaceholder" presStyleCnt="0"/>
      <dgm:spPr/>
    </dgm:pt>
    <dgm:pt modelId="{9B86AB65-B605-4C43-9680-B57442E8F972}" type="pres">
      <dgm:prSet presAssocID="{37B4CF13-0CEA-4FA5-B5D1-05F8EFDE93FF}" presName="center1" presStyleLbl="fgShp" presStyleIdx="0" presStyleCnt="2"/>
      <dgm:spPr>
        <a:solidFill>
          <a:srgbClr val="FFC000"/>
        </a:solidFill>
        <a:ln>
          <a:noFill/>
        </a:ln>
      </dgm:spPr>
    </dgm:pt>
    <dgm:pt modelId="{EAB11D1B-BEBD-4075-A98A-AF10150B19A2}" type="pres">
      <dgm:prSet presAssocID="{37B4CF13-0CEA-4FA5-B5D1-05F8EFDE93FF}" presName="center2" presStyleLbl="fgShp" presStyleIdx="1" presStyleCnt="2"/>
      <dgm:spPr>
        <a:solidFill>
          <a:srgbClr val="FFC000"/>
        </a:solidFill>
        <a:ln>
          <a:noFill/>
        </a:ln>
      </dgm:spPr>
    </dgm:pt>
  </dgm:ptLst>
  <dgm:cxnLst>
    <dgm:cxn modelId="{9C513100-98C1-4AB1-AFB7-96E798DF0FCF}" type="presOf" srcId="{334BD787-EA63-4E48-BC50-9A24D906676D}" destId="{F43AD0E7-1F4A-4A91-BDCA-B1B9DC2CF798}" srcOrd="0" destOrd="1" presId="urn:microsoft.com/office/officeart/2005/8/layout/cycle4"/>
    <dgm:cxn modelId="{F6315D08-4A85-4C37-B91E-49ED65FCD64F}" type="presOf" srcId="{8A9E8E1F-2C5A-4444-A0E0-DD8C02E59616}" destId="{469B2A74-004B-4507-85DD-72CD7928FC02}" srcOrd="0" destOrd="0" presId="urn:microsoft.com/office/officeart/2005/8/layout/cycle4"/>
    <dgm:cxn modelId="{F3684F0B-692F-4A5A-9AC0-B906BC182520}" srcId="{F621CE2D-1BCF-4CB2-9166-5299B7D169C5}" destId="{F6B18791-A5DD-4EDF-BD5A-ECDEDE86D1EA}" srcOrd="0" destOrd="0" parTransId="{A4B03702-D302-4A41-B1FA-48CB9030216B}" sibTransId="{54824132-B021-4F81-B126-77EF121B73F8}"/>
    <dgm:cxn modelId="{4AD79E0B-0118-45B4-A883-FBD57A1CC585}" type="presOf" srcId="{C3CAF4CA-BB27-4FB8-952D-5B2BD3F5D34A}" destId="{F43AD0E7-1F4A-4A91-BDCA-B1B9DC2CF798}" srcOrd="0" destOrd="0" presId="urn:microsoft.com/office/officeart/2005/8/layout/cycle4"/>
    <dgm:cxn modelId="{A645220E-47E0-4C6B-A934-260544090748}" type="presOf" srcId="{7971ADF5-A829-43CE-9F21-C37BC8BB2490}" destId="{2B7FE03E-906C-4883-BABB-960079C4E8BA}" srcOrd="0" destOrd="0" presId="urn:microsoft.com/office/officeart/2005/8/layout/cycle4"/>
    <dgm:cxn modelId="{80A71F18-93DD-471A-918F-B265435BF72B}" type="presOf" srcId="{C1173239-53E5-4591-AF88-EF0A180EF895}" destId="{526F5648-8F57-4784-9377-30CDF27015A4}" srcOrd="1" destOrd="1" presId="urn:microsoft.com/office/officeart/2005/8/layout/cycle4"/>
    <dgm:cxn modelId="{72A5122E-8412-469D-9F7A-1907E37285F3}" type="presOf" srcId="{A7CF1F31-821F-415C-9242-66E8D63C6EDF}" destId="{526F5648-8F57-4784-9377-30CDF27015A4}" srcOrd="1" destOrd="2" presId="urn:microsoft.com/office/officeart/2005/8/layout/cycle4"/>
    <dgm:cxn modelId="{4F86DB30-E871-41EF-BFD9-9D4D120010A6}" srcId="{F621CE2D-1BCF-4CB2-9166-5299B7D169C5}" destId="{30C64A8B-4E54-488F-902C-365BAD96CCFA}" srcOrd="1" destOrd="0" parTransId="{8A23BC16-6304-427A-A235-D892E32140CA}" sibTransId="{02F28FB4-3887-45BE-AB25-29F4B440C78B}"/>
    <dgm:cxn modelId="{2DD16E3A-6647-4555-B211-1C2488308785}" srcId="{AA198029-5150-48AE-9FD0-B0E5F84E8AAD}" destId="{0DBFE59B-24E8-4C1C-8C0B-CECE410E8F48}" srcOrd="0" destOrd="0" parTransId="{919556BC-4B86-434A-9A0F-73B88A61F696}" sibTransId="{52097E90-C786-4E60-AA93-A0299A6EF7D4}"/>
    <dgm:cxn modelId="{8A3A3140-E54D-488E-B021-CDBDB01C3265}" type="presOf" srcId="{C1173239-53E5-4591-AF88-EF0A180EF895}" destId="{40E3DA04-D4F8-426C-9BD5-A7F6CF0E72D5}" srcOrd="0" destOrd="1" presId="urn:microsoft.com/office/officeart/2005/8/layout/cycle4"/>
    <dgm:cxn modelId="{1EEEFB5C-0DDB-4BA7-975B-72EDE41BFE3F}" type="presOf" srcId="{DFB7EC91-3FB6-4A5E-B472-B2AD14DAA269}" destId="{ABF4E2C5-4E6E-4AA9-9890-5199C9D3074C}" srcOrd="0" destOrd="0" presId="urn:microsoft.com/office/officeart/2005/8/layout/cycle4"/>
    <dgm:cxn modelId="{6F966F43-2BFA-459E-BBCE-B0884F1A1794}" srcId="{AA198029-5150-48AE-9FD0-B0E5F84E8AAD}" destId="{C1173239-53E5-4591-AF88-EF0A180EF895}" srcOrd="1" destOrd="0" parTransId="{1C3C1EF9-CD9B-4B84-B50D-02F8797F1C80}" sibTransId="{93741F1D-FC3D-4ABA-96F0-9D47E8EF23F7}"/>
    <dgm:cxn modelId="{D4FDC864-DBB7-4F55-AB71-68CEBA8F58E5}" type="presOf" srcId="{334BD787-EA63-4E48-BC50-9A24D906676D}" destId="{F148A831-2D00-4B48-9A37-95892A502F9C}" srcOrd="1" destOrd="1" presId="urn:microsoft.com/office/officeart/2005/8/layout/cycle4"/>
    <dgm:cxn modelId="{B40A6A70-8105-4770-84B5-CC0E165680C4}" type="presOf" srcId="{F621CE2D-1BCF-4CB2-9166-5299B7D169C5}" destId="{14D219FD-148D-40EA-9DD5-025D82210EA8}" srcOrd="0" destOrd="0" presId="urn:microsoft.com/office/officeart/2005/8/layout/cycle4"/>
    <dgm:cxn modelId="{DA24C854-B05E-49BE-ACFF-6451D41B3015}" type="presOf" srcId="{8A9E8E1F-2C5A-4444-A0E0-DD8C02E59616}" destId="{5B553C73-3C93-434B-8732-040648ADBA8B}" srcOrd="1" destOrd="0" presId="urn:microsoft.com/office/officeart/2005/8/layout/cycle4"/>
    <dgm:cxn modelId="{E2A11C5A-2F88-4884-A8C8-6A541E520B83}" srcId="{7971ADF5-A829-43CE-9F21-C37BC8BB2490}" destId="{334BD787-EA63-4E48-BC50-9A24D906676D}" srcOrd="1" destOrd="0" parTransId="{53C9CEDC-9918-4145-9508-18AF6B6B7CB9}" sibTransId="{FB021CF6-5164-4E7E-AD27-0E55D3AE6265}"/>
    <dgm:cxn modelId="{4FD8D57A-4A08-407A-8764-E0C91933DE12}" srcId="{37B4CF13-0CEA-4FA5-B5D1-05F8EFDE93FF}" destId="{F621CE2D-1BCF-4CB2-9166-5299B7D169C5}" srcOrd="1" destOrd="0" parTransId="{88280AF0-F362-44CA-A804-86E9392DA0CD}" sibTransId="{D828F270-D323-49B7-933B-F320663352ED}"/>
    <dgm:cxn modelId="{B4F4E57D-A7C2-4BD1-B4F1-52DB69EF4CF5}" srcId="{37B4CF13-0CEA-4FA5-B5D1-05F8EFDE93FF}" destId="{DFB7EC91-3FB6-4A5E-B472-B2AD14DAA269}" srcOrd="0" destOrd="0" parTransId="{03EC82FA-BD47-4D22-9B58-CA5F3DFBC6BA}" sibTransId="{3C0BDD85-7CF1-4999-BF08-9B2B16510F24}"/>
    <dgm:cxn modelId="{8829267E-37BB-4F5C-A0BB-D8B3850CBC43}" type="presOf" srcId="{30C64A8B-4E54-488F-902C-365BAD96CCFA}" destId="{21645374-C5D2-4CDB-A6A9-E345872B56A1}" srcOrd="0" destOrd="1" presId="urn:microsoft.com/office/officeart/2005/8/layout/cycle4"/>
    <dgm:cxn modelId="{89EC7688-B3D3-40E6-8324-04FC877001A5}" srcId="{37B4CF13-0CEA-4FA5-B5D1-05F8EFDE93FF}" destId="{7971ADF5-A829-43CE-9F21-C37BC8BB2490}" srcOrd="2" destOrd="0" parTransId="{F1F4D58B-8A4B-43E4-83F6-2E99A24FB03B}" sibTransId="{F692E41B-1593-4759-A333-2607FDF61C85}"/>
    <dgm:cxn modelId="{9A35858E-0E27-48A0-B870-4F3CA240181F}" type="presOf" srcId="{AA198029-5150-48AE-9FD0-B0E5F84E8AAD}" destId="{C0D9FC27-C824-4BF6-9C9A-B6C1B7B08606}" srcOrd="0" destOrd="0" presId="urn:microsoft.com/office/officeart/2005/8/layout/cycle4"/>
    <dgm:cxn modelId="{779FB890-CC1D-441B-80EC-0A03193D60EA}" srcId="{AA198029-5150-48AE-9FD0-B0E5F84E8AAD}" destId="{A7CF1F31-821F-415C-9242-66E8D63C6EDF}" srcOrd="2" destOrd="0" parTransId="{41F10CFB-7FA1-4DFA-9676-F2F89BFB8563}" sibTransId="{8E58E0DA-C64B-4045-8C8A-42C47EDA767D}"/>
    <dgm:cxn modelId="{4136F09B-16D1-4297-9E2E-DF304C2EF138}" type="presOf" srcId="{37B4CF13-0CEA-4FA5-B5D1-05F8EFDE93FF}" destId="{72539475-BB26-4D62-8FEE-99875D2AA78B}" srcOrd="0" destOrd="0" presId="urn:microsoft.com/office/officeart/2005/8/layout/cycle4"/>
    <dgm:cxn modelId="{4ECEA4A4-48A3-4B70-A0FF-B79D16AA7860}" type="presOf" srcId="{C3CAF4CA-BB27-4FB8-952D-5B2BD3F5D34A}" destId="{F148A831-2D00-4B48-9A37-95892A502F9C}" srcOrd="1" destOrd="0" presId="urn:microsoft.com/office/officeart/2005/8/layout/cycle4"/>
    <dgm:cxn modelId="{B49A16B8-3B79-45DF-B382-103276195033}" srcId="{7971ADF5-A829-43CE-9F21-C37BC8BB2490}" destId="{42880CBB-BC6C-487B-B19F-7CB1498714C6}" srcOrd="2" destOrd="0" parTransId="{CAF8D37A-BAAA-41C0-BDDF-8563838B2B5B}" sibTransId="{1E5A3455-937A-435C-8604-0CE08D8CF436}"/>
    <dgm:cxn modelId="{DE015FB8-5683-4707-AD59-62C4D798D811}" type="presOf" srcId="{30C64A8B-4E54-488F-902C-365BAD96CCFA}" destId="{923A1A7A-6747-4E7C-B00D-A3BA7085A2C0}" srcOrd="1" destOrd="1" presId="urn:microsoft.com/office/officeart/2005/8/layout/cycle4"/>
    <dgm:cxn modelId="{395C57B9-2189-412D-B25C-123462A9EF17}" type="presOf" srcId="{42880CBB-BC6C-487B-B19F-7CB1498714C6}" destId="{F43AD0E7-1F4A-4A91-BDCA-B1B9DC2CF798}" srcOrd="0" destOrd="2" presId="urn:microsoft.com/office/officeart/2005/8/layout/cycle4"/>
    <dgm:cxn modelId="{E2712BC3-7556-46AB-BD78-3B9E38910829}" type="presOf" srcId="{F6B18791-A5DD-4EDF-BD5A-ECDEDE86D1EA}" destId="{923A1A7A-6747-4E7C-B00D-A3BA7085A2C0}" srcOrd="1" destOrd="0" presId="urn:microsoft.com/office/officeart/2005/8/layout/cycle4"/>
    <dgm:cxn modelId="{77B136CA-8DC4-4406-B1A6-1FD2E9B530C2}" type="presOf" srcId="{A7CF1F31-821F-415C-9242-66E8D63C6EDF}" destId="{40E3DA04-D4F8-426C-9BD5-A7F6CF0E72D5}" srcOrd="0" destOrd="2" presId="urn:microsoft.com/office/officeart/2005/8/layout/cycle4"/>
    <dgm:cxn modelId="{9E58C4D4-80A2-413B-9F7D-76D89A6CC95E}" srcId="{DFB7EC91-3FB6-4A5E-B472-B2AD14DAA269}" destId="{8A9E8E1F-2C5A-4444-A0E0-DD8C02E59616}" srcOrd="0" destOrd="0" parTransId="{9CB2DC0B-D3E3-4B12-8C12-37D25C8D366D}" sibTransId="{F0B30837-F30D-45E3-B0CF-CCAF9F3ECC28}"/>
    <dgm:cxn modelId="{2E4F1DDC-D28C-461A-8785-C44DE31FE8CD}" srcId="{7971ADF5-A829-43CE-9F21-C37BC8BB2490}" destId="{C3CAF4CA-BB27-4FB8-952D-5B2BD3F5D34A}" srcOrd="0" destOrd="0" parTransId="{849F297B-D0FE-45B7-BF59-F1F2F514D607}" sibTransId="{9EE850B2-E23D-4F54-A2F2-99D448AE0663}"/>
    <dgm:cxn modelId="{43CF7AE4-57E2-4508-A6CC-6B7BC336A2E5}" type="presOf" srcId="{0DBFE59B-24E8-4C1C-8C0B-CECE410E8F48}" destId="{40E3DA04-D4F8-426C-9BD5-A7F6CF0E72D5}" srcOrd="0" destOrd="0" presId="urn:microsoft.com/office/officeart/2005/8/layout/cycle4"/>
    <dgm:cxn modelId="{AAFCE1E4-8FA6-4965-BB2B-2EADC2D8FD17}" type="presOf" srcId="{42880CBB-BC6C-487B-B19F-7CB1498714C6}" destId="{F148A831-2D00-4B48-9A37-95892A502F9C}" srcOrd="1" destOrd="2" presId="urn:microsoft.com/office/officeart/2005/8/layout/cycle4"/>
    <dgm:cxn modelId="{C8CBF0E4-984C-42B5-9F6E-6A966C2A71A2}" type="presOf" srcId="{0DBFE59B-24E8-4C1C-8C0B-CECE410E8F48}" destId="{526F5648-8F57-4784-9377-30CDF27015A4}" srcOrd="1" destOrd="0" presId="urn:microsoft.com/office/officeart/2005/8/layout/cycle4"/>
    <dgm:cxn modelId="{EDBE8AE5-DCE7-4005-9FA0-BB71D2F83AFB}" srcId="{37B4CF13-0CEA-4FA5-B5D1-05F8EFDE93FF}" destId="{AA198029-5150-48AE-9FD0-B0E5F84E8AAD}" srcOrd="3" destOrd="0" parTransId="{5A385B97-4247-4D3C-BCF7-36C4375CFB7C}" sibTransId="{284280FE-1046-4B37-BFD9-D2A04D036975}"/>
    <dgm:cxn modelId="{2E5A04E9-33CA-417D-B97D-C7F445DEEECD}" type="presOf" srcId="{F6B18791-A5DD-4EDF-BD5A-ECDEDE86D1EA}" destId="{21645374-C5D2-4CDB-A6A9-E345872B56A1}" srcOrd="0" destOrd="0" presId="urn:microsoft.com/office/officeart/2005/8/layout/cycle4"/>
    <dgm:cxn modelId="{70077475-7230-473F-8272-5EE7A909967E}" type="presParOf" srcId="{72539475-BB26-4D62-8FEE-99875D2AA78B}" destId="{C8475527-DA2F-49B2-8BF2-FBAFD9517F35}" srcOrd="0" destOrd="0" presId="urn:microsoft.com/office/officeart/2005/8/layout/cycle4"/>
    <dgm:cxn modelId="{DFACBC83-6E75-46E4-AFCD-940B63693EE6}" type="presParOf" srcId="{C8475527-DA2F-49B2-8BF2-FBAFD9517F35}" destId="{A3932116-C465-4F71-B3C4-A2A8F0303893}" srcOrd="0" destOrd="0" presId="urn:microsoft.com/office/officeart/2005/8/layout/cycle4"/>
    <dgm:cxn modelId="{E505CD31-B261-4986-992C-7E3D55CAE9A3}" type="presParOf" srcId="{A3932116-C465-4F71-B3C4-A2A8F0303893}" destId="{469B2A74-004B-4507-85DD-72CD7928FC02}" srcOrd="0" destOrd="0" presId="urn:microsoft.com/office/officeart/2005/8/layout/cycle4"/>
    <dgm:cxn modelId="{8D5D7B10-C021-4BB0-A311-980BC12C4381}" type="presParOf" srcId="{A3932116-C465-4F71-B3C4-A2A8F0303893}" destId="{5B553C73-3C93-434B-8732-040648ADBA8B}" srcOrd="1" destOrd="0" presId="urn:microsoft.com/office/officeart/2005/8/layout/cycle4"/>
    <dgm:cxn modelId="{4BBFD8F9-D2F1-4120-B006-A1D9073DEB41}" type="presParOf" srcId="{C8475527-DA2F-49B2-8BF2-FBAFD9517F35}" destId="{AD90B92B-C749-4D02-9FD0-5CAD2C94C6C8}" srcOrd="1" destOrd="0" presId="urn:microsoft.com/office/officeart/2005/8/layout/cycle4"/>
    <dgm:cxn modelId="{AB78F379-6347-407E-9F53-4EF131484606}" type="presParOf" srcId="{AD90B92B-C749-4D02-9FD0-5CAD2C94C6C8}" destId="{21645374-C5D2-4CDB-A6A9-E345872B56A1}" srcOrd="0" destOrd="0" presId="urn:microsoft.com/office/officeart/2005/8/layout/cycle4"/>
    <dgm:cxn modelId="{456640FF-9A7E-4ECB-B7AE-148795D58E86}" type="presParOf" srcId="{AD90B92B-C749-4D02-9FD0-5CAD2C94C6C8}" destId="{923A1A7A-6747-4E7C-B00D-A3BA7085A2C0}" srcOrd="1" destOrd="0" presId="urn:microsoft.com/office/officeart/2005/8/layout/cycle4"/>
    <dgm:cxn modelId="{1B02E413-19FA-4320-8E17-80CE6EEEF2B1}" type="presParOf" srcId="{C8475527-DA2F-49B2-8BF2-FBAFD9517F35}" destId="{86899E1F-47FA-4507-BADA-EA2CA363C650}" srcOrd="2" destOrd="0" presId="urn:microsoft.com/office/officeart/2005/8/layout/cycle4"/>
    <dgm:cxn modelId="{A329D9ED-CC3C-4314-B876-17831E74913C}" type="presParOf" srcId="{86899E1F-47FA-4507-BADA-EA2CA363C650}" destId="{F43AD0E7-1F4A-4A91-BDCA-B1B9DC2CF798}" srcOrd="0" destOrd="0" presId="urn:microsoft.com/office/officeart/2005/8/layout/cycle4"/>
    <dgm:cxn modelId="{05F29510-B78E-4F0D-963C-392B5C84846C}" type="presParOf" srcId="{86899E1F-47FA-4507-BADA-EA2CA363C650}" destId="{F148A831-2D00-4B48-9A37-95892A502F9C}" srcOrd="1" destOrd="0" presId="urn:microsoft.com/office/officeart/2005/8/layout/cycle4"/>
    <dgm:cxn modelId="{C39CA35F-D059-4782-8A10-1D8383E7FC81}" type="presParOf" srcId="{C8475527-DA2F-49B2-8BF2-FBAFD9517F35}" destId="{4BE7A09E-7B58-471B-80EE-B3B8F4CD261B}" srcOrd="3" destOrd="0" presId="urn:microsoft.com/office/officeart/2005/8/layout/cycle4"/>
    <dgm:cxn modelId="{A5E726E5-A90B-46E3-9C1E-9408CBA0E4E6}" type="presParOf" srcId="{4BE7A09E-7B58-471B-80EE-B3B8F4CD261B}" destId="{40E3DA04-D4F8-426C-9BD5-A7F6CF0E72D5}" srcOrd="0" destOrd="0" presId="urn:microsoft.com/office/officeart/2005/8/layout/cycle4"/>
    <dgm:cxn modelId="{89FB52D1-4DD3-44E7-BCC0-31F9B2A34FB7}" type="presParOf" srcId="{4BE7A09E-7B58-471B-80EE-B3B8F4CD261B}" destId="{526F5648-8F57-4784-9377-30CDF27015A4}" srcOrd="1" destOrd="0" presId="urn:microsoft.com/office/officeart/2005/8/layout/cycle4"/>
    <dgm:cxn modelId="{FF433FF3-9F6F-45B0-B15D-8C0238E083B8}" type="presParOf" srcId="{C8475527-DA2F-49B2-8BF2-FBAFD9517F35}" destId="{5E492D0E-D600-4031-86DA-67C54A09102B}" srcOrd="4" destOrd="0" presId="urn:microsoft.com/office/officeart/2005/8/layout/cycle4"/>
    <dgm:cxn modelId="{063BC630-1DCA-4BCE-B804-5D6F6E44D03B}" type="presParOf" srcId="{72539475-BB26-4D62-8FEE-99875D2AA78B}" destId="{F1FE5CE7-8338-4A3A-92CC-4F785EE036C8}" srcOrd="1" destOrd="0" presId="urn:microsoft.com/office/officeart/2005/8/layout/cycle4"/>
    <dgm:cxn modelId="{6AD580D4-8DAF-4401-8C8C-4294051A5CF1}" type="presParOf" srcId="{F1FE5CE7-8338-4A3A-92CC-4F785EE036C8}" destId="{ABF4E2C5-4E6E-4AA9-9890-5199C9D3074C}" srcOrd="0" destOrd="0" presId="urn:microsoft.com/office/officeart/2005/8/layout/cycle4"/>
    <dgm:cxn modelId="{F83EDFDA-1256-4246-8419-00AB68C5E1E0}" type="presParOf" srcId="{F1FE5CE7-8338-4A3A-92CC-4F785EE036C8}" destId="{14D219FD-148D-40EA-9DD5-025D82210EA8}" srcOrd="1" destOrd="0" presId="urn:microsoft.com/office/officeart/2005/8/layout/cycle4"/>
    <dgm:cxn modelId="{FAEBB736-AD47-45F2-BB82-DCAE114E3AE1}" type="presParOf" srcId="{F1FE5CE7-8338-4A3A-92CC-4F785EE036C8}" destId="{2B7FE03E-906C-4883-BABB-960079C4E8BA}" srcOrd="2" destOrd="0" presId="urn:microsoft.com/office/officeart/2005/8/layout/cycle4"/>
    <dgm:cxn modelId="{555E7799-BF29-4225-8A25-58279CC03CDB}" type="presParOf" srcId="{F1FE5CE7-8338-4A3A-92CC-4F785EE036C8}" destId="{C0D9FC27-C824-4BF6-9C9A-B6C1B7B08606}" srcOrd="3" destOrd="0" presId="urn:microsoft.com/office/officeart/2005/8/layout/cycle4"/>
    <dgm:cxn modelId="{C8823BF1-3DD3-44B8-90DE-004F3D498951}" type="presParOf" srcId="{F1FE5CE7-8338-4A3A-92CC-4F785EE036C8}" destId="{2A8BB143-11F6-4CAD-9302-829D09E7FAED}" srcOrd="4" destOrd="0" presId="urn:microsoft.com/office/officeart/2005/8/layout/cycle4"/>
    <dgm:cxn modelId="{55F71FB0-BB06-463C-9DD5-A7B5867D1F0F}" type="presParOf" srcId="{72539475-BB26-4D62-8FEE-99875D2AA78B}" destId="{9B86AB65-B605-4C43-9680-B57442E8F972}" srcOrd="2" destOrd="0" presId="urn:microsoft.com/office/officeart/2005/8/layout/cycle4"/>
    <dgm:cxn modelId="{60A23F90-1A65-4636-BE2E-37B48D4AD54B}" type="presParOf" srcId="{72539475-BB26-4D62-8FEE-99875D2AA78B}" destId="{EAB11D1B-BEBD-4075-A98A-AF10150B19A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B21530-C455-4454-A11C-4EC581FAE111}" type="doc">
      <dgm:prSet loTypeId="urn:microsoft.com/office/officeart/2005/8/layout/orgChart1" loCatId="hierarchy" qsTypeId="urn:microsoft.com/office/officeart/2005/8/quickstyle/3d6" qsCatId="3D" csTypeId="urn:microsoft.com/office/officeart/2005/8/colors/colorful3" csCatId="colorful" phldr="1"/>
      <dgm:spPr/>
      <dgm:t>
        <a:bodyPr/>
        <a:lstStyle/>
        <a:p>
          <a:endParaRPr lang="en-GB"/>
        </a:p>
      </dgm:t>
    </dgm:pt>
    <dgm:pt modelId="{5A877A53-9C33-43F2-9CE4-764C79398CBE}">
      <dgm:prSet phldrT="[Text]" custT="1"/>
      <dgm:spPr/>
      <dgm:t>
        <a:bodyPr/>
        <a:lstStyle/>
        <a:p>
          <a:r>
            <a:rPr lang="en-GB" sz="1800" b="1" dirty="0"/>
            <a:t>Kwalee</a:t>
          </a:r>
        </a:p>
      </dgm:t>
    </dgm:pt>
    <dgm:pt modelId="{BD14C90B-C49C-4FD0-B4F5-24F9F6E1CF3D}" type="parTrans" cxnId="{B619F19E-ECC8-4795-83B5-2B99877CEDD8}">
      <dgm:prSet/>
      <dgm:spPr/>
      <dgm:t>
        <a:bodyPr/>
        <a:lstStyle/>
        <a:p>
          <a:endParaRPr lang="en-GB"/>
        </a:p>
      </dgm:t>
    </dgm:pt>
    <dgm:pt modelId="{3505336C-34D2-496B-80F5-38464DFA46B1}" type="sibTrans" cxnId="{B619F19E-ECC8-4795-83B5-2B99877CEDD8}">
      <dgm:prSet/>
      <dgm:spPr/>
      <dgm:t>
        <a:bodyPr/>
        <a:lstStyle/>
        <a:p>
          <a:endParaRPr lang="en-GB"/>
        </a:p>
      </dgm:t>
    </dgm:pt>
    <dgm:pt modelId="{4C23DAB3-A9BA-44FB-8D70-695BE9796C10}">
      <dgm:prSet phldrT="[Text]"/>
      <dgm:spPr/>
      <dgm:t>
        <a:bodyPr/>
        <a:lstStyle/>
        <a:p>
          <a:r>
            <a:rPr lang="en-GB" dirty="0"/>
            <a:t>Casual Mobile</a:t>
          </a:r>
        </a:p>
        <a:p>
          <a:r>
            <a:rPr lang="en-GB" dirty="0"/>
            <a:t>AKA</a:t>
          </a:r>
        </a:p>
        <a:p>
          <a:r>
            <a:rPr lang="en-GB" dirty="0"/>
            <a:t>Kwalee Mobile Games</a:t>
          </a:r>
        </a:p>
      </dgm:t>
    </dgm:pt>
    <dgm:pt modelId="{1D248B18-784B-4363-9443-C90D05938C6D}" type="parTrans" cxnId="{C2AF17A2-A76F-42EA-B2F1-905DE11132EC}">
      <dgm:prSet/>
      <dgm:spPr/>
      <dgm:t>
        <a:bodyPr/>
        <a:lstStyle/>
        <a:p>
          <a:endParaRPr lang="en-GB"/>
        </a:p>
      </dgm:t>
    </dgm:pt>
    <dgm:pt modelId="{9BFDA5C7-A8F1-4781-AF03-EA638E64E871}" type="sibTrans" cxnId="{C2AF17A2-A76F-42EA-B2F1-905DE11132EC}">
      <dgm:prSet/>
      <dgm:spPr/>
      <dgm:t>
        <a:bodyPr/>
        <a:lstStyle/>
        <a:p>
          <a:endParaRPr lang="en-GB"/>
        </a:p>
      </dgm:t>
    </dgm:pt>
    <dgm:pt modelId="{7A3C3CDA-08C3-4013-A4E4-80210DB06EC6}">
      <dgm:prSet phldrT="[Text]"/>
      <dgm:spPr/>
      <dgm:t>
        <a:bodyPr/>
        <a:lstStyle/>
        <a:p>
          <a:r>
            <a:rPr lang="en-GB" dirty="0"/>
            <a:t>PC &amp; Console</a:t>
          </a:r>
        </a:p>
        <a:p>
          <a:r>
            <a:rPr lang="en-GB" dirty="0"/>
            <a:t>AKA</a:t>
          </a:r>
        </a:p>
        <a:p>
          <a:r>
            <a:rPr lang="en-GB" dirty="0"/>
            <a:t>Kwalee Gaming Brands </a:t>
          </a:r>
        </a:p>
      </dgm:t>
    </dgm:pt>
    <dgm:pt modelId="{FCE0A63E-9843-43D0-92F7-1BD9C7476170}" type="parTrans" cxnId="{C7A750E1-8F83-43BF-A522-1E228DDA1620}">
      <dgm:prSet/>
      <dgm:spPr/>
      <dgm:t>
        <a:bodyPr/>
        <a:lstStyle/>
        <a:p>
          <a:endParaRPr lang="en-GB"/>
        </a:p>
      </dgm:t>
    </dgm:pt>
    <dgm:pt modelId="{BD2C60A9-6CC5-461F-B08C-EBB17A3DE87A}" type="sibTrans" cxnId="{C7A750E1-8F83-43BF-A522-1E228DDA1620}">
      <dgm:prSet/>
      <dgm:spPr/>
      <dgm:t>
        <a:bodyPr/>
        <a:lstStyle/>
        <a:p>
          <a:endParaRPr lang="en-GB"/>
        </a:p>
      </dgm:t>
    </dgm:pt>
    <dgm:pt modelId="{0A387139-C719-4563-A29E-F74243E47759}">
      <dgm:prSet phldrT="[Text]"/>
      <dgm:spPr/>
      <dgm:t>
        <a:bodyPr/>
        <a:lstStyle/>
        <a:p>
          <a:r>
            <a:rPr lang="en-GB" dirty="0"/>
            <a:t>Mobile Publishing</a:t>
          </a:r>
        </a:p>
        <a:p>
          <a:r>
            <a:rPr lang="en-GB" dirty="0"/>
            <a:t>AKA</a:t>
          </a:r>
        </a:p>
        <a:p>
          <a:r>
            <a:rPr lang="en-GB" dirty="0"/>
            <a:t>Kwalee Games Publishing</a:t>
          </a:r>
        </a:p>
      </dgm:t>
    </dgm:pt>
    <dgm:pt modelId="{79D09FCE-E53F-4725-B055-4507069E4579}" type="parTrans" cxnId="{E56FC5D1-00FA-4538-8E0E-6D51FAA3D7CA}">
      <dgm:prSet/>
      <dgm:spPr/>
      <dgm:t>
        <a:bodyPr/>
        <a:lstStyle/>
        <a:p>
          <a:endParaRPr lang="en-GB"/>
        </a:p>
      </dgm:t>
    </dgm:pt>
    <dgm:pt modelId="{6F00F6E8-183E-4125-8D8A-64F9CBF38F15}" type="sibTrans" cxnId="{E56FC5D1-00FA-4538-8E0E-6D51FAA3D7CA}">
      <dgm:prSet/>
      <dgm:spPr/>
      <dgm:t>
        <a:bodyPr/>
        <a:lstStyle/>
        <a:p>
          <a:endParaRPr lang="en-GB"/>
        </a:p>
      </dgm:t>
    </dgm:pt>
    <dgm:pt modelId="{9EFA54F7-1F6A-4035-B444-43A131EFFCEE}">
      <dgm:prSet/>
      <dgm:spPr/>
      <dgm:t>
        <a:bodyPr/>
        <a:lstStyle/>
        <a:p>
          <a:r>
            <a:rPr lang="en-GB" dirty="0"/>
            <a:t>Multiple Hyper Casual &amp; Casual Game Sub Brands</a:t>
          </a:r>
        </a:p>
      </dgm:t>
    </dgm:pt>
    <dgm:pt modelId="{A3988324-2791-480C-BE6D-715329E26902}" type="parTrans" cxnId="{C6997114-989F-4C75-8E67-8D049A8D3B17}">
      <dgm:prSet/>
      <dgm:spPr/>
      <dgm:t>
        <a:bodyPr/>
        <a:lstStyle/>
        <a:p>
          <a:endParaRPr lang="en-GB"/>
        </a:p>
      </dgm:t>
    </dgm:pt>
    <dgm:pt modelId="{6088A8D5-1605-42E7-8F13-F68AE9472D9C}" type="sibTrans" cxnId="{C6997114-989F-4C75-8E67-8D049A8D3B17}">
      <dgm:prSet/>
      <dgm:spPr/>
      <dgm:t>
        <a:bodyPr/>
        <a:lstStyle/>
        <a:p>
          <a:endParaRPr lang="en-GB"/>
        </a:p>
      </dgm:t>
    </dgm:pt>
    <dgm:pt modelId="{B30256E4-E6FA-48F6-A8B9-D89D8B481256}">
      <dgm:prSet/>
      <dgm:spPr/>
      <dgm:t>
        <a:bodyPr/>
        <a:lstStyle/>
        <a:p>
          <a:r>
            <a:rPr lang="en-GB" dirty="0"/>
            <a:t>Multiple Game Sub-Brands</a:t>
          </a:r>
        </a:p>
      </dgm:t>
    </dgm:pt>
    <dgm:pt modelId="{5E58B5F2-CBA1-4FAF-A09E-5DD8606E9B8A}" type="parTrans" cxnId="{6424B2FE-BC29-4F84-9FC1-F6CC20C11764}">
      <dgm:prSet/>
      <dgm:spPr/>
      <dgm:t>
        <a:bodyPr/>
        <a:lstStyle/>
        <a:p>
          <a:endParaRPr lang="en-GB"/>
        </a:p>
      </dgm:t>
    </dgm:pt>
    <dgm:pt modelId="{81041C7D-8D2E-4D03-8667-22C27D0148E8}" type="sibTrans" cxnId="{6424B2FE-BC29-4F84-9FC1-F6CC20C11764}">
      <dgm:prSet/>
      <dgm:spPr/>
      <dgm:t>
        <a:bodyPr/>
        <a:lstStyle/>
        <a:p>
          <a:endParaRPr lang="en-GB"/>
        </a:p>
      </dgm:t>
    </dgm:pt>
    <dgm:pt modelId="{FE5E7134-466F-44F3-8D0A-B11FAF7B7EF2}">
      <dgm:prSet/>
      <dgm:spPr/>
      <dgm:t>
        <a:bodyPr/>
        <a:lstStyle/>
        <a:p>
          <a:r>
            <a:rPr lang="en-GB" dirty="0"/>
            <a:t>Multiple 3</a:t>
          </a:r>
          <a:r>
            <a:rPr lang="en-GB" baseline="30000" dirty="0"/>
            <a:t>rd</a:t>
          </a:r>
          <a:r>
            <a:rPr lang="en-GB" dirty="0"/>
            <a:t> Party Developer Game Brands</a:t>
          </a:r>
        </a:p>
      </dgm:t>
    </dgm:pt>
    <dgm:pt modelId="{60E4D0A2-210B-4A29-A3FE-7C3595009671}" type="parTrans" cxnId="{036EEBF6-4B4B-48E2-94BD-AAE48D0124A2}">
      <dgm:prSet/>
      <dgm:spPr/>
      <dgm:t>
        <a:bodyPr/>
        <a:lstStyle/>
        <a:p>
          <a:endParaRPr lang="en-GB"/>
        </a:p>
      </dgm:t>
    </dgm:pt>
    <dgm:pt modelId="{FDE3D509-30C6-468A-B475-ED07C3D3CF79}" type="sibTrans" cxnId="{036EEBF6-4B4B-48E2-94BD-AAE48D0124A2}">
      <dgm:prSet/>
      <dgm:spPr/>
      <dgm:t>
        <a:bodyPr/>
        <a:lstStyle/>
        <a:p>
          <a:endParaRPr lang="en-GB"/>
        </a:p>
      </dgm:t>
    </dgm:pt>
    <dgm:pt modelId="{C8D0B9FC-277D-41B3-83AD-622D4B48D660}">
      <dgm:prSet/>
      <dgm:spPr/>
      <dgm:t>
        <a:bodyPr/>
        <a:lstStyle/>
        <a:p>
          <a:r>
            <a:rPr lang="en-GB" dirty="0"/>
            <a:t>Draw It</a:t>
          </a:r>
        </a:p>
        <a:p>
          <a:r>
            <a:rPr lang="en-GB" dirty="0"/>
            <a:t>Built by Kwalee</a:t>
          </a:r>
        </a:p>
      </dgm:t>
    </dgm:pt>
    <dgm:pt modelId="{A42DA6FB-DF20-4CDE-B301-19C16AC7A829}" type="parTrans" cxnId="{214A37CE-BFC8-4FB7-A37B-D4ED065D7775}">
      <dgm:prSet/>
      <dgm:spPr/>
      <dgm:t>
        <a:bodyPr/>
        <a:lstStyle/>
        <a:p>
          <a:endParaRPr lang="en-GB"/>
        </a:p>
      </dgm:t>
    </dgm:pt>
    <dgm:pt modelId="{D3293B21-28DA-4C05-891B-35037B017FD2}" type="sibTrans" cxnId="{214A37CE-BFC8-4FB7-A37B-D4ED065D7775}">
      <dgm:prSet/>
      <dgm:spPr/>
      <dgm:t>
        <a:bodyPr/>
        <a:lstStyle/>
        <a:p>
          <a:endParaRPr lang="en-GB"/>
        </a:p>
      </dgm:t>
    </dgm:pt>
    <dgm:pt modelId="{8D7B11DC-E31B-44E2-8CFE-A1D4333E9894}">
      <dgm:prSet/>
      <dgm:spPr/>
      <dgm:t>
        <a:bodyPr/>
        <a:lstStyle/>
        <a:p>
          <a:r>
            <a:rPr lang="en-GB" dirty="0"/>
            <a:t>SCATHE </a:t>
          </a:r>
        </a:p>
        <a:p>
          <a:r>
            <a:rPr lang="en-GB" dirty="0"/>
            <a:t>A Kwalee Game</a:t>
          </a:r>
        </a:p>
      </dgm:t>
    </dgm:pt>
    <dgm:pt modelId="{C2F9D5B8-A7D2-4FE7-83ED-FAD2B508FD73}" type="parTrans" cxnId="{F24C6694-BEB9-42FA-A29B-D924BB4CA0A9}">
      <dgm:prSet/>
      <dgm:spPr/>
      <dgm:t>
        <a:bodyPr/>
        <a:lstStyle/>
        <a:p>
          <a:endParaRPr lang="en-GB"/>
        </a:p>
      </dgm:t>
    </dgm:pt>
    <dgm:pt modelId="{308C1F45-C634-4B5E-9A5F-8C99B1F170F0}" type="sibTrans" cxnId="{F24C6694-BEB9-42FA-A29B-D924BB4CA0A9}">
      <dgm:prSet/>
      <dgm:spPr/>
      <dgm:t>
        <a:bodyPr/>
        <a:lstStyle/>
        <a:p>
          <a:endParaRPr lang="en-GB"/>
        </a:p>
      </dgm:t>
    </dgm:pt>
    <dgm:pt modelId="{D3EFDED3-7F57-47EB-8403-939BB3BD0287}">
      <dgm:prSet/>
      <dgm:spPr/>
      <dgm:t>
        <a:bodyPr/>
        <a:lstStyle/>
        <a:p>
          <a:r>
            <a:rPr lang="en-GB" dirty="0"/>
            <a:t>JetPack Jump Powered by Kwalee </a:t>
          </a:r>
        </a:p>
      </dgm:t>
    </dgm:pt>
    <dgm:pt modelId="{2BB88165-5917-47BB-ACC1-023967402222}" type="parTrans" cxnId="{75D952E9-6294-4EFC-9C04-12B36239640B}">
      <dgm:prSet/>
      <dgm:spPr/>
      <dgm:t>
        <a:bodyPr/>
        <a:lstStyle/>
        <a:p>
          <a:endParaRPr lang="en-GB"/>
        </a:p>
      </dgm:t>
    </dgm:pt>
    <dgm:pt modelId="{831931FD-18F3-4999-8408-9657B3C547E2}" type="sibTrans" cxnId="{75D952E9-6294-4EFC-9C04-12B36239640B}">
      <dgm:prSet/>
      <dgm:spPr/>
      <dgm:t>
        <a:bodyPr/>
        <a:lstStyle/>
        <a:p>
          <a:endParaRPr lang="en-GB"/>
        </a:p>
      </dgm:t>
    </dgm:pt>
    <dgm:pt modelId="{744B5207-505B-4EAE-877F-29192E90BE68}" type="pres">
      <dgm:prSet presAssocID="{E0B21530-C455-4454-A11C-4EC581FAE111}" presName="hierChild1" presStyleCnt="0">
        <dgm:presLayoutVars>
          <dgm:orgChart val="1"/>
          <dgm:chPref val="1"/>
          <dgm:dir/>
          <dgm:animOne val="branch"/>
          <dgm:animLvl val="lvl"/>
          <dgm:resizeHandles/>
        </dgm:presLayoutVars>
      </dgm:prSet>
      <dgm:spPr/>
    </dgm:pt>
    <dgm:pt modelId="{6CF62BE4-3547-4233-A5BA-C2E52DCB7F86}" type="pres">
      <dgm:prSet presAssocID="{5A877A53-9C33-43F2-9CE4-764C79398CBE}" presName="hierRoot1" presStyleCnt="0">
        <dgm:presLayoutVars>
          <dgm:hierBranch val="init"/>
        </dgm:presLayoutVars>
      </dgm:prSet>
      <dgm:spPr/>
    </dgm:pt>
    <dgm:pt modelId="{36A72929-5F83-49DE-ABD0-6BA7B09FBBEB}" type="pres">
      <dgm:prSet presAssocID="{5A877A53-9C33-43F2-9CE4-764C79398CBE}" presName="rootComposite1" presStyleCnt="0"/>
      <dgm:spPr/>
    </dgm:pt>
    <dgm:pt modelId="{8257E5B5-3790-4D1A-8C80-69C205BF17A4}" type="pres">
      <dgm:prSet presAssocID="{5A877A53-9C33-43F2-9CE4-764C79398CBE}" presName="rootText1" presStyleLbl="node0" presStyleIdx="0" presStyleCnt="1">
        <dgm:presLayoutVars>
          <dgm:chPref val="3"/>
        </dgm:presLayoutVars>
      </dgm:prSet>
      <dgm:spPr/>
    </dgm:pt>
    <dgm:pt modelId="{8A6BBC68-12D4-456E-9F3C-7569AAB4D385}" type="pres">
      <dgm:prSet presAssocID="{5A877A53-9C33-43F2-9CE4-764C79398CBE}" presName="rootConnector1" presStyleLbl="node1" presStyleIdx="0" presStyleCnt="0"/>
      <dgm:spPr/>
    </dgm:pt>
    <dgm:pt modelId="{39F60462-6845-4FFC-801B-8D3B4E3350D0}" type="pres">
      <dgm:prSet presAssocID="{5A877A53-9C33-43F2-9CE4-764C79398CBE}" presName="hierChild2" presStyleCnt="0"/>
      <dgm:spPr/>
    </dgm:pt>
    <dgm:pt modelId="{9D3CA453-7FDB-4E06-88E9-8E44FF9FD486}" type="pres">
      <dgm:prSet presAssocID="{1D248B18-784B-4363-9443-C90D05938C6D}" presName="Name37" presStyleLbl="parChTrans1D2" presStyleIdx="0" presStyleCnt="3"/>
      <dgm:spPr/>
    </dgm:pt>
    <dgm:pt modelId="{EDAD205B-601A-41EC-A8A5-DCD3FA5A254F}" type="pres">
      <dgm:prSet presAssocID="{4C23DAB3-A9BA-44FB-8D70-695BE9796C10}" presName="hierRoot2" presStyleCnt="0">
        <dgm:presLayoutVars>
          <dgm:hierBranch val="init"/>
        </dgm:presLayoutVars>
      </dgm:prSet>
      <dgm:spPr/>
    </dgm:pt>
    <dgm:pt modelId="{F00ABDD3-0FA7-437F-A051-17381EE95E83}" type="pres">
      <dgm:prSet presAssocID="{4C23DAB3-A9BA-44FB-8D70-695BE9796C10}" presName="rootComposite" presStyleCnt="0"/>
      <dgm:spPr/>
    </dgm:pt>
    <dgm:pt modelId="{D0C0796F-5A3F-4C08-84AC-5767BC2DE92B}" type="pres">
      <dgm:prSet presAssocID="{4C23DAB3-A9BA-44FB-8D70-695BE9796C10}" presName="rootText" presStyleLbl="node2" presStyleIdx="0" presStyleCnt="3">
        <dgm:presLayoutVars>
          <dgm:chPref val="3"/>
        </dgm:presLayoutVars>
      </dgm:prSet>
      <dgm:spPr/>
    </dgm:pt>
    <dgm:pt modelId="{E2F39685-186E-49F0-9608-E5127924B7CA}" type="pres">
      <dgm:prSet presAssocID="{4C23DAB3-A9BA-44FB-8D70-695BE9796C10}" presName="rootConnector" presStyleLbl="node2" presStyleIdx="0" presStyleCnt="3"/>
      <dgm:spPr/>
    </dgm:pt>
    <dgm:pt modelId="{D5DEFFC9-AC9B-43B3-8142-DE3450E698C6}" type="pres">
      <dgm:prSet presAssocID="{4C23DAB3-A9BA-44FB-8D70-695BE9796C10}" presName="hierChild4" presStyleCnt="0"/>
      <dgm:spPr/>
    </dgm:pt>
    <dgm:pt modelId="{65742F81-5809-437B-BC6E-892156C71B98}" type="pres">
      <dgm:prSet presAssocID="{A3988324-2791-480C-BE6D-715329E26902}" presName="Name37" presStyleLbl="parChTrans1D3" presStyleIdx="0" presStyleCnt="3"/>
      <dgm:spPr/>
    </dgm:pt>
    <dgm:pt modelId="{3EC125F2-E165-4B61-8687-389D3C5B3231}" type="pres">
      <dgm:prSet presAssocID="{9EFA54F7-1F6A-4035-B444-43A131EFFCEE}" presName="hierRoot2" presStyleCnt="0">
        <dgm:presLayoutVars>
          <dgm:hierBranch val="init"/>
        </dgm:presLayoutVars>
      </dgm:prSet>
      <dgm:spPr/>
    </dgm:pt>
    <dgm:pt modelId="{2D80F018-F85F-4672-89FB-ED141E57ADBC}" type="pres">
      <dgm:prSet presAssocID="{9EFA54F7-1F6A-4035-B444-43A131EFFCEE}" presName="rootComposite" presStyleCnt="0"/>
      <dgm:spPr/>
    </dgm:pt>
    <dgm:pt modelId="{20E258B2-04E6-4CD8-9DB7-5E425042F27E}" type="pres">
      <dgm:prSet presAssocID="{9EFA54F7-1F6A-4035-B444-43A131EFFCEE}" presName="rootText" presStyleLbl="node3" presStyleIdx="0" presStyleCnt="3">
        <dgm:presLayoutVars>
          <dgm:chPref val="3"/>
        </dgm:presLayoutVars>
      </dgm:prSet>
      <dgm:spPr/>
    </dgm:pt>
    <dgm:pt modelId="{99E33BC8-293B-4FC8-9445-D4F445AFCF51}" type="pres">
      <dgm:prSet presAssocID="{9EFA54F7-1F6A-4035-B444-43A131EFFCEE}" presName="rootConnector" presStyleLbl="node3" presStyleIdx="0" presStyleCnt="3"/>
      <dgm:spPr/>
    </dgm:pt>
    <dgm:pt modelId="{AD188A60-C137-4755-B832-8DC1D5E2B3BE}" type="pres">
      <dgm:prSet presAssocID="{9EFA54F7-1F6A-4035-B444-43A131EFFCEE}" presName="hierChild4" presStyleCnt="0"/>
      <dgm:spPr/>
    </dgm:pt>
    <dgm:pt modelId="{DAF64C19-9AC4-497D-8EAC-884BB6D7980B}" type="pres">
      <dgm:prSet presAssocID="{A42DA6FB-DF20-4CDE-B301-19C16AC7A829}" presName="Name37" presStyleLbl="parChTrans1D4" presStyleIdx="0" presStyleCnt="3"/>
      <dgm:spPr/>
    </dgm:pt>
    <dgm:pt modelId="{6B0FCEAB-0123-4969-86CF-05085581697B}" type="pres">
      <dgm:prSet presAssocID="{C8D0B9FC-277D-41B3-83AD-622D4B48D660}" presName="hierRoot2" presStyleCnt="0">
        <dgm:presLayoutVars>
          <dgm:hierBranch val="init"/>
        </dgm:presLayoutVars>
      </dgm:prSet>
      <dgm:spPr/>
    </dgm:pt>
    <dgm:pt modelId="{35AC6CF0-B4EE-4974-82D7-EC19C3BFFEDE}" type="pres">
      <dgm:prSet presAssocID="{C8D0B9FC-277D-41B3-83AD-622D4B48D660}" presName="rootComposite" presStyleCnt="0"/>
      <dgm:spPr/>
    </dgm:pt>
    <dgm:pt modelId="{66AB0F34-23D3-4F77-B751-E1A99F45149E}" type="pres">
      <dgm:prSet presAssocID="{C8D0B9FC-277D-41B3-83AD-622D4B48D660}" presName="rootText" presStyleLbl="node4" presStyleIdx="0" presStyleCnt="3">
        <dgm:presLayoutVars>
          <dgm:chPref val="3"/>
        </dgm:presLayoutVars>
      </dgm:prSet>
      <dgm:spPr/>
    </dgm:pt>
    <dgm:pt modelId="{39E1E11D-9755-4812-BB54-54272272D9CB}" type="pres">
      <dgm:prSet presAssocID="{C8D0B9FC-277D-41B3-83AD-622D4B48D660}" presName="rootConnector" presStyleLbl="node4" presStyleIdx="0" presStyleCnt="3"/>
      <dgm:spPr/>
    </dgm:pt>
    <dgm:pt modelId="{E3BA4436-BAEF-444A-BE86-9C57729A8477}" type="pres">
      <dgm:prSet presAssocID="{C8D0B9FC-277D-41B3-83AD-622D4B48D660}" presName="hierChild4" presStyleCnt="0"/>
      <dgm:spPr/>
    </dgm:pt>
    <dgm:pt modelId="{D8684CDF-FF76-42CE-BCAD-A3FBA5A84162}" type="pres">
      <dgm:prSet presAssocID="{C8D0B9FC-277D-41B3-83AD-622D4B48D660}" presName="hierChild5" presStyleCnt="0"/>
      <dgm:spPr/>
    </dgm:pt>
    <dgm:pt modelId="{FC01C0C4-B5BF-48CF-ACE4-C474D2EBBE80}" type="pres">
      <dgm:prSet presAssocID="{9EFA54F7-1F6A-4035-B444-43A131EFFCEE}" presName="hierChild5" presStyleCnt="0"/>
      <dgm:spPr/>
    </dgm:pt>
    <dgm:pt modelId="{714AAE29-0C36-47C4-B9DE-B5386C70DE69}" type="pres">
      <dgm:prSet presAssocID="{4C23DAB3-A9BA-44FB-8D70-695BE9796C10}" presName="hierChild5" presStyleCnt="0"/>
      <dgm:spPr/>
    </dgm:pt>
    <dgm:pt modelId="{459DA41B-E3CC-4EE2-B7DD-7A1C3DEF1E97}" type="pres">
      <dgm:prSet presAssocID="{FCE0A63E-9843-43D0-92F7-1BD9C7476170}" presName="Name37" presStyleLbl="parChTrans1D2" presStyleIdx="1" presStyleCnt="3"/>
      <dgm:spPr/>
    </dgm:pt>
    <dgm:pt modelId="{56583BF0-AE0D-4C2E-8F9A-2D1DAAFEF410}" type="pres">
      <dgm:prSet presAssocID="{7A3C3CDA-08C3-4013-A4E4-80210DB06EC6}" presName="hierRoot2" presStyleCnt="0">
        <dgm:presLayoutVars>
          <dgm:hierBranch val="init"/>
        </dgm:presLayoutVars>
      </dgm:prSet>
      <dgm:spPr/>
    </dgm:pt>
    <dgm:pt modelId="{C6DCEB26-2F9E-4053-AE44-CD18E18566A0}" type="pres">
      <dgm:prSet presAssocID="{7A3C3CDA-08C3-4013-A4E4-80210DB06EC6}" presName="rootComposite" presStyleCnt="0"/>
      <dgm:spPr/>
    </dgm:pt>
    <dgm:pt modelId="{084F0F29-CBF5-48C0-BA81-EB3359A80EE2}" type="pres">
      <dgm:prSet presAssocID="{7A3C3CDA-08C3-4013-A4E4-80210DB06EC6}" presName="rootText" presStyleLbl="node2" presStyleIdx="1" presStyleCnt="3">
        <dgm:presLayoutVars>
          <dgm:chPref val="3"/>
        </dgm:presLayoutVars>
      </dgm:prSet>
      <dgm:spPr/>
    </dgm:pt>
    <dgm:pt modelId="{30579D4C-362F-4D91-B64D-D47B33634A8B}" type="pres">
      <dgm:prSet presAssocID="{7A3C3CDA-08C3-4013-A4E4-80210DB06EC6}" presName="rootConnector" presStyleLbl="node2" presStyleIdx="1" presStyleCnt="3"/>
      <dgm:spPr/>
    </dgm:pt>
    <dgm:pt modelId="{A9B0CAE3-5E66-456C-A052-923A092A68DF}" type="pres">
      <dgm:prSet presAssocID="{7A3C3CDA-08C3-4013-A4E4-80210DB06EC6}" presName="hierChild4" presStyleCnt="0"/>
      <dgm:spPr/>
    </dgm:pt>
    <dgm:pt modelId="{7B9C131B-E595-4BD2-AA9B-B07DFA1B09B7}" type="pres">
      <dgm:prSet presAssocID="{5E58B5F2-CBA1-4FAF-A09E-5DD8606E9B8A}" presName="Name37" presStyleLbl="parChTrans1D3" presStyleIdx="1" presStyleCnt="3"/>
      <dgm:spPr/>
    </dgm:pt>
    <dgm:pt modelId="{BD35931C-AB27-4141-8C0A-B8DCFD5D0D78}" type="pres">
      <dgm:prSet presAssocID="{B30256E4-E6FA-48F6-A8B9-D89D8B481256}" presName="hierRoot2" presStyleCnt="0">
        <dgm:presLayoutVars>
          <dgm:hierBranch val="init"/>
        </dgm:presLayoutVars>
      </dgm:prSet>
      <dgm:spPr/>
    </dgm:pt>
    <dgm:pt modelId="{A700C27F-5CC3-419C-B4A0-96537F2D6CC1}" type="pres">
      <dgm:prSet presAssocID="{B30256E4-E6FA-48F6-A8B9-D89D8B481256}" presName="rootComposite" presStyleCnt="0"/>
      <dgm:spPr/>
    </dgm:pt>
    <dgm:pt modelId="{A9C1A763-31D1-468D-9D97-B841E139D700}" type="pres">
      <dgm:prSet presAssocID="{B30256E4-E6FA-48F6-A8B9-D89D8B481256}" presName="rootText" presStyleLbl="node3" presStyleIdx="1" presStyleCnt="3">
        <dgm:presLayoutVars>
          <dgm:chPref val="3"/>
        </dgm:presLayoutVars>
      </dgm:prSet>
      <dgm:spPr/>
    </dgm:pt>
    <dgm:pt modelId="{6ADBA4B3-C835-43F1-93F1-1AFD0FEB54B2}" type="pres">
      <dgm:prSet presAssocID="{B30256E4-E6FA-48F6-A8B9-D89D8B481256}" presName="rootConnector" presStyleLbl="node3" presStyleIdx="1" presStyleCnt="3"/>
      <dgm:spPr/>
    </dgm:pt>
    <dgm:pt modelId="{42C35328-DF41-402A-97E1-246F63C70BE7}" type="pres">
      <dgm:prSet presAssocID="{B30256E4-E6FA-48F6-A8B9-D89D8B481256}" presName="hierChild4" presStyleCnt="0"/>
      <dgm:spPr/>
    </dgm:pt>
    <dgm:pt modelId="{97232AB4-D987-46B6-8672-95104CDDCCEF}" type="pres">
      <dgm:prSet presAssocID="{C2F9D5B8-A7D2-4FE7-83ED-FAD2B508FD73}" presName="Name37" presStyleLbl="parChTrans1D4" presStyleIdx="1" presStyleCnt="3"/>
      <dgm:spPr/>
    </dgm:pt>
    <dgm:pt modelId="{E56679A2-42F6-4F28-90E5-D5635E50F0C0}" type="pres">
      <dgm:prSet presAssocID="{8D7B11DC-E31B-44E2-8CFE-A1D4333E9894}" presName="hierRoot2" presStyleCnt="0">
        <dgm:presLayoutVars>
          <dgm:hierBranch val="init"/>
        </dgm:presLayoutVars>
      </dgm:prSet>
      <dgm:spPr/>
    </dgm:pt>
    <dgm:pt modelId="{51191001-9F6E-4D0C-9820-1C85FE29AC2F}" type="pres">
      <dgm:prSet presAssocID="{8D7B11DC-E31B-44E2-8CFE-A1D4333E9894}" presName="rootComposite" presStyleCnt="0"/>
      <dgm:spPr/>
    </dgm:pt>
    <dgm:pt modelId="{6EEE9660-29DC-431A-9503-616E6AECB859}" type="pres">
      <dgm:prSet presAssocID="{8D7B11DC-E31B-44E2-8CFE-A1D4333E9894}" presName="rootText" presStyleLbl="node4" presStyleIdx="1" presStyleCnt="3">
        <dgm:presLayoutVars>
          <dgm:chPref val="3"/>
        </dgm:presLayoutVars>
      </dgm:prSet>
      <dgm:spPr/>
    </dgm:pt>
    <dgm:pt modelId="{0E97996B-28A2-41E3-8359-455E1137E8D2}" type="pres">
      <dgm:prSet presAssocID="{8D7B11DC-E31B-44E2-8CFE-A1D4333E9894}" presName="rootConnector" presStyleLbl="node4" presStyleIdx="1" presStyleCnt="3"/>
      <dgm:spPr/>
    </dgm:pt>
    <dgm:pt modelId="{103F62CE-4C63-4604-8603-091FA40A83CC}" type="pres">
      <dgm:prSet presAssocID="{8D7B11DC-E31B-44E2-8CFE-A1D4333E9894}" presName="hierChild4" presStyleCnt="0"/>
      <dgm:spPr/>
    </dgm:pt>
    <dgm:pt modelId="{D6F0563C-BC9E-42E4-8A01-1BC4AB61E2DC}" type="pres">
      <dgm:prSet presAssocID="{8D7B11DC-E31B-44E2-8CFE-A1D4333E9894}" presName="hierChild5" presStyleCnt="0"/>
      <dgm:spPr/>
    </dgm:pt>
    <dgm:pt modelId="{0512AC7C-2BD0-4E42-A2B1-2046A18F5988}" type="pres">
      <dgm:prSet presAssocID="{B30256E4-E6FA-48F6-A8B9-D89D8B481256}" presName="hierChild5" presStyleCnt="0"/>
      <dgm:spPr/>
    </dgm:pt>
    <dgm:pt modelId="{21D31418-C3E6-4433-A6F0-EEA136F3CD0A}" type="pres">
      <dgm:prSet presAssocID="{7A3C3CDA-08C3-4013-A4E4-80210DB06EC6}" presName="hierChild5" presStyleCnt="0"/>
      <dgm:spPr/>
    </dgm:pt>
    <dgm:pt modelId="{6B773AE6-E2DF-4353-A8DB-9C9649E429AC}" type="pres">
      <dgm:prSet presAssocID="{79D09FCE-E53F-4725-B055-4507069E4579}" presName="Name37" presStyleLbl="parChTrans1D2" presStyleIdx="2" presStyleCnt="3"/>
      <dgm:spPr/>
    </dgm:pt>
    <dgm:pt modelId="{583DA8A0-E2C6-44AF-95C7-03DAED93EAA3}" type="pres">
      <dgm:prSet presAssocID="{0A387139-C719-4563-A29E-F74243E47759}" presName="hierRoot2" presStyleCnt="0">
        <dgm:presLayoutVars>
          <dgm:hierBranch val="init"/>
        </dgm:presLayoutVars>
      </dgm:prSet>
      <dgm:spPr/>
    </dgm:pt>
    <dgm:pt modelId="{A30C7647-EA38-4ECC-9850-6FBBB6600542}" type="pres">
      <dgm:prSet presAssocID="{0A387139-C719-4563-A29E-F74243E47759}" presName="rootComposite" presStyleCnt="0"/>
      <dgm:spPr/>
    </dgm:pt>
    <dgm:pt modelId="{9D8F3E94-72EF-402D-8968-8005BB17B747}" type="pres">
      <dgm:prSet presAssocID="{0A387139-C719-4563-A29E-F74243E47759}" presName="rootText" presStyleLbl="node2" presStyleIdx="2" presStyleCnt="3" custLinFactNeighborY="401">
        <dgm:presLayoutVars>
          <dgm:chPref val="3"/>
        </dgm:presLayoutVars>
      </dgm:prSet>
      <dgm:spPr/>
    </dgm:pt>
    <dgm:pt modelId="{D5E59D20-F104-4402-8751-4473BAB1DC89}" type="pres">
      <dgm:prSet presAssocID="{0A387139-C719-4563-A29E-F74243E47759}" presName="rootConnector" presStyleLbl="node2" presStyleIdx="2" presStyleCnt="3"/>
      <dgm:spPr/>
    </dgm:pt>
    <dgm:pt modelId="{C33F3F66-3939-4117-A591-3F485D17F243}" type="pres">
      <dgm:prSet presAssocID="{0A387139-C719-4563-A29E-F74243E47759}" presName="hierChild4" presStyleCnt="0"/>
      <dgm:spPr/>
    </dgm:pt>
    <dgm:pt modelId="{6B25742B-ED0D-48C5-AED9-C5087089B755}" type="pres">
      <dgm:prSet presAssocID="{60E4D0A2-210B-4A29-A3FE-7C3595009671}" presName="Name37" presStyleLbl="parChTrans1D3" presStyleIdx="2" presStyleCnt="3"/>
      <dgm:spPr/>
    </dgm:pt>
    <dgm:pt modelId="{8DBA3128-FEAD-405B-BDF1-720E5FD0BDD5}" type="pres">
      <dgm:prSet presAssocID="{FE5E7134-466F-44F3-8D0A-B11FAF7B7EF2}" presName="hierRoot2" presStyleCnt="0">
        <dgm:presLayoutVars>
          <dgm:hierBranch val="init"/>
        </dgm:presLayoutVars>
      </dgm:prSet>
      <dgm:spPr/>
    </dgm:pt>
    <dgm:pt modelId="{53D4E255-6D24-4493-875F-17C98140B07B}" type="pres">
      <dgm:prSet presAssocID="{FE5E7134-466F-44F3-8D0A-B11FAF7B7EF2}" presName="rootComposite" presStyleCnt="0"/>
      <dgm:spPr/>
    </dgm:pt>
    <dgm:pt modelId="{A47D12F9-542E-43EC-8F2A-CD37ABD299E3}" type="pres">
      <dgm:prSet presAssocID="{FE5E7134-466F-44F3-8D0A-B11FAF7B7EF2}" presName="rootText" presStyleLbl="node3" presStyleIdx="2" presStyleCnt="3">
        <dgm:presLayoutVars>
          <dgm:chPref val="3"/>
        </dgm:presLayoutVars>
      </dgm:prSet>
      <dgm:spPr/>
    </dgm:pt>
    <dgm:pt modelId="{893E0020-51FD-414D-955B-D5333640FEA6}" type="pres">
      <dgm:prSet presAssocID="{FE5E7134-466F-44F3-8D0A-B11FAF7B7EF2}" presName="rootConnector" presStyleLbl="node3" presStyleIdx="2" presStyleCnt="3"/>
      <dgm:spPr/>
    </dgm:pt>
    <dgm:pt modelId="{B46ADA49-15B6-4948-9E20-7778CAEC4143}" type="pres">
      <dgm:prSet presAssocID="{FE5E7134-466F-44F3-8D0A-B11FAF7B7EF2}" presName="hierChild4" presStyleCnt="0"/>
      <dgm:spPr/>
    </dgm:pt>
    <dgm:pt modelId="{E4B24911-3BA9-43ED-B814-DD77FE2F1A1E}" type="pres">
      <dgm:prSet presAssocID="{2BB88165-5917-47BB-ACC1-023967402222}" presName="Name37" presStyleLbl="parChTrans1D4" presStyleIdx="2" presStyleCnt="3"/>
      <dgm:spPr/>
    </dgm:pt>
    <dgm:pt modelId="{C5168942-8D1F-47C2-9D6C-5FB4887A47FF}" type="pres">
      <dgm:prSet presAssocID="{D3EFDED3-7F57-47EB-8403-939BB3BD0287}" presName="hierRoot2" presStyleCnt="0">
        <dgm:presLayoutVars>
          <dgm:hierBranch val="init"/>
        </dgm:presLayoutVars>
      </dgm:prSet>
      <dgm:spPr/>
    </dgm:pt>
    <dgm:pt modelId="{56464256-EE7C-40EE-A698-FB10214D825B}" type="pres">
      <dgm:prSet presAssocID="{D3EFDED3-7F57-47EB-8403-939BB3BD0287}" presName="rootComposite" presStyleCnt="0"/>
      <dgm:spPr/>
    </dgm:pt>
    <dgm:pt modelId="{76373984-174A-4097-9176-4F36A209B6C8}" type="pres">
      <dgm:prSet presAssocID="{D3EFDED3-7F57-47EB-8403-939BB3BD0287}" presName="rootText" presStyleLbl="node4" presStyleIdx="2" presStyleCnt="3">
        <dgm:presLayoutVars>
          <dgm:chPref val="3"/>
        </dgm:presLayoutVars>
      </dgm:prSet>
      <dgm:spPr/>
    </dgm:pt>
    <dgm:pt modelId="{A87FBF15-04FB-40F5-B893-F869B27B01A1}" type="pres">
      <dgm:prSet presAssocID="{D3EFDED3-7F57-47EB-8403-939BB3BD0287}" presName="rootConnector" presStyleLbl="node4" presStyleIdx="2" presStyleCnt="3"/>
      <dgm:spPr/>
    </dgm:pt>
    <dgm:pt modelId="{1B380680-271F-4820-9033-BEB4456F87C5}" type="pres">
      <dgm:prSet presAssocID="{D3EFDED3-7F57-47EB-8403-939BB3BD0287}" presName="hierChild4" presStyleCnt="0"/>
      <dgm:spPr/>
    </dgm:pt>
    <dgm:pt modelId="{A5C4C036-1E6B-48A8-928A-A8C09EC75545}" type="pres">
      <dgm:prSet presAssocID="{D3EFDED3-7F57-47EB-8403-939BB3BD0287}" presName="hierChild5" presStyleCnt="0"/>
      <dgm:spPr/>
    </dgm:pt>
    <dgm:pt modelId="{388329C5-2868-44AC-9ADF-AF8D434C9E4F}" type="pres">
      <dgm:prSet presAssocID="{FE5E7134-466F-44F3-8D0A-B11FAF7B7EF2}" presName="hierChild5" presStyleCnt="0"/>
      <dgm:spPr/>
    </dgm:pt>
    <dgm:pt modelId="{53C66DDA-6790-44CD-B1F7-E8CF61119BF3}" type="pres">
      <dgm:prSet presAssocID="{0A387139-C719-4563-A29E-F74243E47759}" presName="hierChild5" presStyleCnt="0"/>
      <dgm:spPr/>
    </dgm:pt>
    <dgm:pt modelId="{0F9369C5-19EA-41B5-9769-4201D4952197}" type="pres">
      <dgm:prSet presAssocID="{5A877A53-9C33-43F2-9CE4-764C79398CBE}" presName="hierChild3" presStyleCnt="0"/>
      <dgm:spPr/>
    </dgm:pt>
  </dgm:ptLst>
  <dgm:cxnLst>
    <dgm:cxn modelId="{C6997114-989F-4C75-8E67-8D049A8D3B17}" srcId="{4C23DAB3-A9BA-44FB-8D70-695BE9796C10}" destId="{9EFA54F7-1F6A-4035-B444-43A131EFFCEE}" srcOrd="0" destOrd="0" parTransId="{A3988324-2791-480C-BE6D-715329E26902}" sibTransId="{6088A8D5-1605-42E7-8F13-F68AE9472D9C}"/>
    <dgm:cxn modelId="{C4549436-06E3-4BC1-BA4C-E11FA77AEE61}" type="presOf" srcId="{1D248B18-784B-4363-9443-C90D05938C6D}" destId="{9D3CA453-7FDB-4E06-88E9-8E44FF9FD486}" srcOrd="0" destOrd="0" presId="urn:microsoft.com/office/officeart/2005/8/layout/orgChart1"/>
    <dgm:cxn modelId="{A6A54E3D-183C-4D3A-99B4-1FA405532F90}" type="presOf" srcId="{4C23DAB3-A9BA-44FB-8D70-695BE9796C10}" destId="{D0C0796F-5A3F-4C08-84AC-5767BC2DE92B}" srcOrd="0" destOrd="0" presId="urn:microsoft.com/office/officeart/2005/8/layout/orgChart1"/>
    <dgm:cxn modelId="{4D0CF041-FF86-4880-8DEB-184108D6B6BC}" type="presOf" srcId="{C2F9D5B8-A7D2-4FE7-83ED-FAD2B508FD73}" destId="{97232AB4-D987-46B6-8672-95104CDDCCEF}" srcOrd="0" destOrd="0" presId="urn:microsoft.com/office/officeart/2005/8/layout/orgChart1"/>
    <dgm:cxn modelId="{8DBCED62-1928-42DE-9DF3-612757266CEF}" type="presOf" srcId="{D3EFDED3-7F57-47EB-8403-939BB3BD0287}" destId="{A87FBF15-04FB-40F5-B893-F869B27B01A1}" srcOrd="1" destOrd="0" presId="urn:microsoft.com/office/officeart/2005/8/layout/orgChart1"/>
    <dgm:cxn modelId="{C4DF1665-C513-4E0C-8F85-DF1632AD50F3}" type="presOf" srcId="{5A877A53-9C33-43F2-9CE4-764C79398CBE}" destId="{8A6BBC68-12D4-456E-9F3C-7569AAB4D385}" srcOrd="1" destOrd="0" presId="urn:microsoft.com/office/officeart/2005/8/layout/orgChart1"/>
    <dgm:cxn modelId="{6856B246-FEE3-4AF8-8FB4-E6172423F77F}" type="presOf" srcId="{7A3C3CDA-08C3-4013-A4E4-80210DB06EC6}" destId="{30579D4C-362F-4D91-B64D-D47B33634A8B}" srcOrd="1" destOrd="0" presId="urn:microsoft.com/office/officeart/2005/8/layout/orgChart1"/>
    <dgm:cxn modelId="{7B4A6051-DC4D-4844-8956-370E38D17394}" type="presOf" srcId="{60E4D0A2-210B-4A29-A3FE-7C3595009671}" destId="{6B25742B-ED0D-48C5-AED9-C5087089B755}" srcOrd="0" destOrd="0" presId="urn:microsoft.com/office/officeart/2005/8/layout/orgChart1"/>
    <dgm:cxn modelId="{6C82F854-0B12-4C62-9883-55D37A205D99}" type="presOf" srcId="{9EFA54F7-1F6A-4035-B444-43A131EFFCEE}" destId="{20E258B2-04E6-4CD8-9DB7-5E425042F27E}" srcOrd="0" destOrd="0" presId="urn:microsoft.com/office/officeart/2005/8/layout/orgChart1"/>
    <dgm:cxn modelId="{E5056855-FBDD-4A18-A29E-C61CC80B2F64}" type="presOf" srcId="{FCE0A63E-9843-43D0-92F7-1BD9C7476170}" destId="{459DA41B-E3CC-4EE2-B7DD-7A1C3DEF1E97}" srcOrd="0" destOrd="0" presId="urn:microsoft.com/office/officeart/2005/8/layout/orgChart1"/>
    <dgm:cxn modelId="{F0C92278-9686-45FD-8452-B9023AC2F7DA}" type="presOf" srcId="{2BB88165-5917-47BB-ACC1-023967402222}" destId="{E4B24911-3BA9-43ED-B814-DD77FE2F1A1E}" srcOrd="0" destOrd="0" presId="urn:microsoft.com/office/officeart/2005/8/layout/orgChart1"/>
    <dgm:cxn modelId="{6E3C8582-AF33-456E-A681-3F66AD1BA489}" type="presOf" srcId="{9EFA54F7-1F6A-4035-B444-43A131EFFCEE}" destId="{99E33BC8-293B-4FC8-9445-D4F445AFCF51}" srcOrd="1" destOrd="0" presId="urn:microsoft.com/office/officeart/2005/8/layout/orgChart1"/>
    <dgm:cxn modelId="{2FF85D87-CD47-4988-9818-15A42471705D}" type="presOf" srcId="{8D7B11DC-E31B-44E2-8CFE-A1D4333E9894}" destId="{6EEE9660-29DC-431A-9503-616E6AECB859}" srcOrd="0" destOrd="0" presId="urn:microsoft.com/office/officeart/2005/8/layout/orgChart1"/>
    <dgm:cxn modelId="{1549B887-8B38-4CFC-AC90-AB7E9DD2DCDD}" type="presOf" srcId="{A3988324-2791-480C-BE6D-715329E26902}" destId="{65742F81-5809-437B-BC6E-892156C71B98}" srcOrd="0" destOrd="0" presId="urn:microsoft.com/office/officeart/2005/8/layout/orgChart1"/>
    <dgm:cxn modelId="{7C38268F-4EE2-4583-863E-E4E0C60BF943}" type="presOf" srcId="{D3EFDED3-7F57-47EB-8403-939BB3BD0287}" destId="{76373984-174A-4097-9176-4F36A209B6C8}" srcOrd="0" destOrd="0" presId="urn:microsoft.com/office/officeart/2005/8/layout/orgChart1"/>
    <dgm:cxn modelId="{BCD3BB91-90B4-4E79-80C4-62263713A354}" type="presOf" srcId="{FE5E7134-466F-44F3-8D0A-B11FAF7B7EF2}" destId="{A47D12F9-542E-43EC-8F2A-CD37ABD299E3}" srcOrd="0" destOrd="0" presId="urn:microsoft.com/office/officeart/2005/8/layout/orgChart1"/>
    <dgm:cxn modelId="{F24C6694-BEB9-42FA-A29B-D924BB4CA0A9}" srcId="{B30256E4-E6FA-48F6-A8B9-D89D8B481256}" destId="{8D7B11DC-E31B-44E2-8CFE-A1D4333E9894}" srcOrd="0" destOrd="0" parTransId="{C2F9D5B8-A7D2-4FE7-83ED-FAD2B508FD73}" sibTransId="{308C1F45-C634-4B5E-9A5F-8C99B1F170F0}"/>
    <dgm:cxn modelId="{AFFFFB99-F7F4-4D16-B330-38EF5A8E490C}" type="presOf" srcId="{7A3C3CDA-08C3-4013-A4E4-80210DB06EC6}" destId="{084F0F29-CBF5-48C0-BA81-EB3359A80EE2}" srcOrd="0" destOrd="0" presId="urn:microsoft.com/office/officeart/2005/8/layout/orgChart1"/>
    <dgm:cxn modelId="{84F6F19D-AF5C-4FF7-85F9-FFE4E3ACF3A5}" type="presOf" srcId="{A42DA6FB-DF20-4CDE-B301-19C16AC7A829}" destId="{DAF64C19-9AC4-497D-8EAC-884BB6D7980B}" srcOrd="0" destOrd="0" presId="urn:microsoft.com/office/officeart/2005/8/layout/orgChart1"/>
    <dgm:cxn modelId="{4103C49E-5334-4301-A9BA-3B67AA5B390A}" type="presOf" srcId="{B30256E4-E6FA-48F6-A8B9-D89D8B481256}" destId="{A9C1A763-31D1-468D-9D97-B841E139D700}" srcOrd="0" destOrd="0" presId="urn:microsoft.com/office/officeart/2005/8/layout/orgChart1"/>
    <dgm:cxn modelId="{B619F19E-ECC8-4795-83B5-2B99877CEDD8}" srcId="{E0B21530-C455-4454-A11C-4EC581FAE111}" destId="{5A877A53-9C33-43F2-9CE4-764C79398CBE}" srcOrd="0" destOrd="0" parTransId="{BD14C90B-C49C-4FD0-B4F5-24F9F6E1CF3D}" sibTransId="{3505336C-34D2-496B-80F5-38464DFA46B1}"/>
    <dgm:cxn modelId="{C2AF17A2-A76F-42EA-B2F1-905DE11132EC}" srcId="{5A877A53-9C33-43F2-9CE4-764C79398CBE}" destId="{4C23DAB3-A9BA-44FB-8D70-695BE9796C10}" srcOrd="0" destOrd="0" parTransId="{1D248B18-784B-4363-9443-C90D05938C6D}" sibTransId="{9BFDA5C7-A8F1-4781-AF03-EA638E64E871}"/>
    <dgm:cxn modelId="{179A18A2-BD83-40DA-91C4-99337584CB08}" type="presOf" srcId="{B30256E4-E6FA-48F6-A8B9-D89D8B481256}" destId="{6ADBA4B3-C835-43F1-93F1-1AFD0FEB54B2}" srcOrd="1" destOrd="0" presId="urn:microsoft.com/office/officeart/2005/8/layout/orgChart1"/>
    <dgm:cxn modelId="{A9AA5AA5-1C57-4CE5-823E-3BA1F86CA7F5}" type="presOf" srcId="{C8D0B9FC-277D-41B3-83AD-622D4B48D660}" destId="{66AB0F34-23D3-4F77-B751-E1A99F45149E}" srcOrd="0" destOrd="0" presId="urn:microsoft.com/office/officeart/2005/8/layout/orgChart1"/>
    <dgm:cxn modelId="{5DE4A4AA-8AC3-469B-851F-49809ECD4FAA}" type="presOf" srcId="{8D7B11DC-E31B-44E2-8CFE-A1D4333E9894}" destId="{0E97996B-28A2-41E3-8359-455E1137E8D2}" srcOrd="1" destOrd="0" presId="urn:microsoft.com/office/officeart/2005/8/layout/orgChart1"/>
    <dgm:cxn modelId="{1F5C17BA-7038-44AA-89AA-02A0F340AFC0}" type="presOf" srcId="{4C23DAB3-A9BA-44FB-8D70-695BE9796C10}" destId="{E2F39685-186E-49F0-9608-E5127924B7CA}" srcOrd="1" destOrd="0" presId="urn:microsoft.com/office/officeart/2005/8/layout/orgChart1"/>
    <dgm:cxn modelId="{214A37CE-BFC8-4FB7-A37B-D4ED065D7775}" srcId="{9EFA54F7-1F6A-4035-B444-43A131EFFCEE}" destId="{C8D0B9FC-277D-41B3-83AD-622D4B48D660}" srcOrd="0" destOrd="0" parTransId="{A42DA6FB-DF20-4CDE-B301-19C16AC7A829}" sibTransId="{D3293B21-28DA-4C05-891B-35037B017FD2}"/>
    <dgm:cxn modelId="{E56FC5D1-00FA-4538-8E0E-6D51FAA3D7CA}" srcId="{5A877A53-9C33-43F2-9CE4-764C79398CBE}" destId="{0A387139-C719-4563-A29E-F74243E47759}" srcOrd="2" destOrd="0" parTransId="{79D09FCE-E53F-4725-B055-4507069E4579}" sibTransId="{6F00F6E8-183E-4125-8D8A-64F9CBF38F15}"/>
    <dgm:cxn modelId="{B6D9CDD1-E790-4610-90AB-EE6C42672272}" type="presOf" srcId="{79D09FCE-E53F-4725-B055-4507069E4579}" destId="{6B773AE6-E2DF-4353-A8DB-9C9649E429AC}" srcOrd="0" destOrd="0" presId="urn:microsoft.com/office/officeart/2005/8/layout/orgChart1"/>
    <dgm:cxn modelId="{BB9514D2-38A4-4678-A291-0DCFF60FE47C}" type="presOf" srcId="{E0B21530-C455-4454-A11C-4EC581FAE111}" destId="{744B5207-505B-4EAE-877F-29192E90BE68}" srcOrd="0" destOrd="0" presId="urn:microsoft.com/office/officeart/2005/8/layout/orgChart1"/>
    <dgm:cxn modelId="{052156E0-D848-4F12-A0B5-4CF846CD0AC2}" type="presOf" srcId="{FE5E7134-466F-44F3-8D0A-B11FAF7B7EF2}" destId="{893E0020-51FD-414D-955B-D5333640FEA6}" srcOrd="1" destOrd="0" presId="urn:microsoft.com/office/officeart/2005/8/layout/orgChart1"/>
    <dgm:cxn modelId="{79F080E0-A637-4904-98BA-D1ECDBD696B9}" type="presOf" srcId="{5A877A53-9C33-43F2-9CE4-764C79398CBE}" destId="{8257E5B5-3790-4D1A-8C80-69C205BF17A4}" srcOrd="0" destOrd="0" presId="urn:microsoft.com/office/officeart/2005/8/layout/orgChart1"/>
    <dgm:cxn modelId="{C7A750E1-8F83-43BF-A522-1E228DDA1620}" srcId="{5A877A53-9C33-43F2-9CE4-764C79398CBE}" destId="{7A3C3CDA-08C3-4013-A4E4-80210DB06EC6}" srcOrd="1" destOrd="0" parTransId="{FCE0A63E-9843-43D0-92F7-1BD9C7476170}" sibTransId="{BD2C60A9-6CC5-461F-B08C-EBB17A3DE87A}"/>
    <dgm:cxn modelId="{85011DE2-ECDC-49A1-8A0F-581AFBC0CD78}" type="presOf" srcId="{0A387139-C719-4563-A29E-F74243E47759}" destId="{D5E59D20-F104-4402-8751-4473BAB1DC89}" srcOrd="1" destOrd="0" presId="urn:microsoft.com/office/officeart/2005/8/layout/orgChart1"/>
    <dgm:cxn modelId="{C45F46E6-7A0A-4FF2-A1E5-9CBBD39BCDEE}" type="presOf" srcId="{C8D0B9FC-277D-41B3-83AD-622D4B48D660}" destId="{39E1E11D-9755-4812-BB54-54272272D9CB}" srcOrd="1" destOrd="0" presId="urn:microsoft.com/office/officeart/2005/8/layout/orgChart1"/>
    <dgm:cxn modelId="{75D952E9-6294-4EFC-9C04-12B36239640B}" srcId="{FE5E7134-466F-44F3-8D0A-B11FAF7B7EF2}" destId="{D3EFDED3-7F57-47EB-8403-939BB3BD0287}" srcOrd="0" destOrd="0" parTransId="{2BB88165-5917-47BB-ACC1-023967402222}" sibTransId="{831931FD-18F3-4999-8408-9657B3C547E2}"/>
    <dgm:cxn modelId="{036EEBF6-4B4B-48E2-94BD-AAE48D0124A2}" srcId="{0A387139-C719-4563-A29E-F74243E47759}" destId="{FE5E7134-466F-44F3-8D0A-B11FAF7B7EF2}" srcOrd="0" destOrd="0" parTransId="{60E4D0A2-210B-4A29-A3FE-7C3595009671}" sibTransId="{FDE3D509-30C6-468A-B475-ED07C3D3CF79}"/>
    <dgm:cxn modelId="{209E57F8-34AE-4590-9EC7-BB0129EF0FBB}" type="presOf" srcId="{5E58B5F2-CBA1-4FAF-A09E-5DD8606E9B8A}" destId="{7B9C131B-E595-4BD2-AA9B-B07DFA1B09B7}" srcOrd="0" destOrd="0" presId="urn:microsoft.com/office/officeart/2005/8/layout/orgChart1"/>
    <dgm:cxn modelId="{B57302FA-33AD-4DEF-8160-5B0BDE58E5D5}" type="presOf" srcId="{0A387139-C719-4563-A29E-F74243E47759}" destId="{9D8F3E94-72EF-402D-8968-8005BB17B747}" srcOrd="0" destOrd="0" presId="urn:microsoft.com/office/officeart/2005/8/layout/orgChart1"/>
    <dgm:cxn modelId="{6424B2FE-BC29-4F84-9FC1-F6CC20C11764}" srcId="{7A3C3CDA-08C3-4013-A4E4-80210DB06EC6}" destId="{B30256E4-E6FA-48F6-A8B9-D89D8B481256}" srcOrd="0" destOrd="0" parTransId="{5E58B5F2-CBA1-4FAF-A09E-5DD8606E9B8A}" sibTransId="{81041C7D-8D2E-4D03-8667-22C27D0148E8}"/>
    <dgm:cxn modelId="{E40F5675-709A-4972-98F1-70188CDECB7D}" type="presParOf" srcId="{744B5207-505B-4EAE-877F-29192E90BE68}" destId="{6CF62BE4-3547-4233-A5BA-C2E52DCB7F86}" srcOrd="0" destOrd="0" presId="urn:microsoft.com/office/officeart/2005/8/layout/orgChart1"/>
    <dgm:cxn modelId="{0EDE0DB7-4AF9-478D-9C3A-DBE6323F1EA7}" type="presParOf" srcId="{6CF62BE4-3547-4233-A5BA-C2E52DCB7F86}" destId="{36A72929-5F83-49DE-ABD0-6BA7B09FBBEB}" srcOrd="0" destOrd="0" presId="urn:microsoft.com/office/officeart/2005/8/layout/orgChart1"/>
    <dgm:cxn modelId="{12F6385A-3D66-4D3A-9FEE-82D5064C9A52}" type="presParOf" srcId="{36A72929-5F83-49DE-ABD0-6BA7B09FBBEB}" destId="{8257E5B5-3790-4D1A-8C80-69C205BF17A4}" srcOrd="0" destOrd="0" presId="urn:microsoft.com/office/officeart/2005/8/layout/orgChart1"/>
    <dgm:cxn modelId="{97AFEA14-22C9-41EF-918C-9DA986EC1FBD}" type="presParOf" srcId="{36A72929-5F83-49DE-ABD0-6BA7B09FBBEB}" destId="{8A6BBC68-12D4-456E-9F3C-7569AAB4D385}" srcOrd="1" destOrd="0" presId="urn:microsoft.com/office/officeart/2005/8/layout/orgChart1"/>
    <dgm:cxn modelId="{C31A1130-F6D0-4AA8-AEFB-0F1A500660B6}" type="presParOf" srcId="{6CF62BE4-3547-4233-A5BA-C2E52DCB7F86}" destId="{39F60462-6845-4FFC-801B-8D3B4E3350D0}" srcOrd="1" destOrd="0" presId="urn:microsoft.com/office/officeart/2005/8/layout/orgChart1"/>
    <dgm:cxn modelId="{D26BC275-C441-442D-8166-CE62040DABA6}" type="presParOf" srcId="{39F60462-6845-4FFC-801B-8D3B4E3350D0}" destId="{9D3CA453-7FDB-4E06-88E9-8E44FF9FD486}" srcOrd="0" destOrd="0" presId="urn:microsoft.com/office/officeart/2005/8/layout/orgChart1"/>
    <dgm:cxn modelId="{3543AC24-3942-4683-A358-93B97D814B60}" type="presParOf" srcId="{39F60462-6845-4FFC-801B-8D3B4E3350D0}" destId="{EDAD205B-601A-41EC-A8A5-DCD3FA5A254F}" srcOrd="1" destOrd="0" presId="urn:microsoft.com/office/officeart/2005/8/layout/orgChart1"/>
    <dgm:cxn modelId="{93DEFBF1-76C0-4CCD-BDA8-E894BA44CAE2}" type="presParOf" srcId="{EDAD205B-601A-41EC-A8A5-DCD3FA5A254F}" destId="{F00ABDD3-0FA7-437F-A051-17381EE95E83}" srcOrd="0" destOrd="0" presId="urn:microsoft.com/office/officeart/2005/8/layout/orgChart1"/>
    <dgm:cxn modelId="{1BE7E281-6B51-44F6-A237-33C41EDD6989}" type="presParOf" srcId="{F00ABDD3-0FA7-437F-A051-17381EE95E83}" destId="{D0C0796F-5A3F-4C08-84AC-5767BC2DE92B}" srcOrd="0" destOrd="0" presId="urn:microsoft.com/office/officeart/2005/8/layout/orgChart1"/>
    <dgm:cxn modelId="{A4F28B1D-C645-4F72-BA3D-023917AF6CE7}" type="presParOf" srcId="{F00ABDD3-0FA7-437F-A051-17381EE95E83}" destId="{E2F39685-186E-49F0-9608-E5127924B7CA}" srcOrd="1" destOrd="0" presId="urn:microsoft.com/office/officeart/2005/8/layout/orgChart1"/>
    <dgm:cxn modelId="{C8C7C3D4-9A83-4AD0-88CC-147787E2E56E}" type="presParOf" srcId="{EDAD205B-601A-41EC-A8A5-DCD3FA5A254F}" destId="{D5DEFFC9-AC9B-43B3-8142-DE3450E698C6}" srcOrd="1" destOrd="0" presId="urn:microsoft.com/office/officeart/2005/8/layout/orgChart1"/>
    <dgm:cxn modelId="{2DF34DE5-7855-4305-ACBA-969D15C46123}" type="presParOf" srcId="{D5DEFFC9-AC9B-43B3-8142-DE3450E698C6}" destId="{65742F81-5809-437B-BC6E-892156C71B98}" srcOrd="0" destOrd="0" presId="urn:microsoft.com/office/officeart/2005/8/layout/orgChart1"/>
    <dgm:cxn modelId="{5E8798D1-28D1-4F61-BA3E-38D49A8CAA9E}" type="presParOf" srcId="{D5DEFFC9-AC9B-43B3-8142-DE3450E698C6}" destId="{3EC125F2-E165-4B61-8687-389D3C5B3231}" srcOrd="1" destOrd="0" presId="urn:microsoft.com/office/officeart/2005/8/layout/orgChart1"/>
    <dgm:cxn modelId="{A0C39153-72CD-41B6-B42B-4964C2D3697A}" type="presParOf" srcId="{3EC125F2-E165-4B61-8687-389D3C5B3231}" destId="{2D80F018-F85F-4672-89FB-ED141E57ADBC}" srcOrd="0" destOrd="0" presId="urn:microsoft.com/office/officeart/2005/8/layout/orgChart1"/>
    <dgm:cxn modelId="{C6F0E517-EA6D-461B-8468-2DDFCD895F71}" type="presParOf" srcId="{2D80F018-F85F-4672-89FB-ED141E57ADBC}" destId="{20E258B2-04E6-4CD8-9DB7-5E425042F27E}" srcOrd="0" destOrd="0" presId="urn:microsoft.com/office/officeart/2005/8/layout/orgChart1"/>
    <dgm:cxn modelId="{C2B51E08-D6BB-4FFB-BF58-5617C4AC9932}" type="presParOf" srcId="{2D80F018-F85F-4672-89FB-ED141E57ADBC}" destId="{99E33BC8-293B-4FC8-9445-D4F445AFCF51}" srcOrd="1" destOrd="0" presId="urn:microsoft.com/office/officeart/2005/8/layout/orgChart1"/>
    <dgm:cxn modelId="{D8A49A2B-B75C-4897-9509-563E5901D6F7}" type="presParOf" srcId="{3EC125F2-E165-4B61-8687-389D3C5B3231}" destId="{AD188A60-C137-4755-B832-8DC1D5E2B3BE}" srcOrd="1" destOrd="0" presId="urn:microsoft.com/office/officeart/2005/8/layout/orgChart1"/>
    <dgm:cxn modelId="{B16D8BBC-DFA7-4F70-9DBA-805DE0E6A645}" type="presParOf" srcId="{AD188A60-C137-4755-B832-8DC1D5E2B3BE}" destId="{DAF64C19-9AC4-497D-8EAC-884BB6D7980B}" srcOrd="0" destOrd="0" presId="urn:microsoft.com/office/officeart/2005/8/layout/orgChart1"/>
    <dgm:cxn modelId="{31A599F5-AC00-4F26-95B8-4C3F490408DC}" type="presParOf" srcId="{AD188A60-C137-4755-B832-8DC1D5E2B3BE}" destId="{6B0FCEAB-0123-4969-86CF-05085581697B}" srcOrd="1" destOrd="0" presId="urn:microsoft.com/office/officeart/2005/8/layout/orgChart1"/>
    <dgm:cxn modelId="{1CFEB6AE-DFC0-4C55-8BC1-821F91E0576D}" type="presParOf" srcId="{6B0FCEAB-0123-4969-86CF-05085581697B}" destId="{35AC6CF0-B4EE-4974-82D7-EC19C3BFFEDE}" srcOrd="0" destOrd="0" presId="urn:microsoft.com/office/officeart/2005/8/layout/orgChart1"/>
    <dgm:cxn modelId="{410540C8-D57C-4EF6-9868-E08D62E3774B}" type="presParOf" srcId="{35AC6CF0-B4EE-4974-82D7-EC19C3BFFEDE}" destId="{66AB0F34-23D3-4F77-B751-E1A99F45149E}" srcOrd="0" destOrd="0" presId="urn:microsoft.com/office/officeart/2005/8/layout/orgChart1"/>
    <dgm:cxn modelId="{8D9D4EF1-35D9-4D61-80F3-07E64F1178F1}" type="presParOf" srcId="{35AC6CF0-B4EE-4974-82D7-EC19C3BFFEDE}" destId="{39E1E11D-9755-4812-BB54-54272272D9CB}" srcOrd="1" destOrd="0" presId="urn:microsoft.com/office/officeart/2005/8/layout/orgChart1"/>
    <dgm:cxn modelId="{D34B5708-D636-4FCD-9644-B98030C8A16C}" type="presParOf" srcId="{6B0FCEAB-0123-4969-86CF-05085581697B}" destId="{E3BA4436-BAEF-444A-BE86-9C57729A8477}" srcOrd="1" destOrd="0" presId="urn:microsoft.com/office/officeart/2005/8/layout/orgChart1"/>
    <dgm:cxn modelId="{769B9B26-B6A7-493D-9CA4-12B1F2340F6B}" type="presParOf" srcId="{6B0FCEAB-0123-4969-86CF-05085581697B}" destId="{D8684CDF-FF76-42CE-BCAD-A3FBA5A84162}" srcOrd="2" destOrd="0" presId="urn:microsoft.com/office/officeart/2005/8/layout/orgChart1"/>
    <dgm:cxn modelId="{FA9DA2C9-760D-420D-94B3-13FF34389017}" type="presParOf" srcId="{3EC125F2-E165-4B61-8687-389D3C5B3231}" destId="{FC01C0C4-B5BF-48CF-ACE4-C474D2EBBE80}" srcOrd="2" destOrd="0" presId="urn:microsoft.com/office/officeart/2005/8/layout/orgChart1"/>
    <dgm:cxn modelId="{2E01DC77-9611-4DDF-BFB4-B2248D79A927}" type="presParOf" srcId="{EDAD205B-601A-41EC-A8A5-DCD3FA5A254F}" destId="{714AAE29-0C36-47C4-B9DE-B5386C70DE69}" srcOrd="2" destOrd="0" presId="urn:microsoft.com/office/officeart/2005/8/layout/orgChart1"/>
    <dgm:cxn modelId="{2F93219C-D51B-4F43-AE04-07E1A4A67FB7}" type="presParOf" srcId="{39F60462-6845-4FFC-801B-8D3B4E3350D0}" destId="{459DA41B-E3CC-4EE2-B7DD-7A1C3DEF1E97}" srcOrd="2" destOrd="0" presId="urn:microsoft.com/office/officeart/2005/8/layout/orgChart1"/>
    <dgm:cxn modelId="{2313987D-543E-4A1D-AC23-D9225DB1577A}" type="presParOf" srcId="{39F60462-6845-4FFC-801B-8D3B4E3350D0}" destId="{56583BF0-AE0D-4C2E-8F9A-2D1DAAFEF410}" srcOrd="3" destOrd="0" presId="urn:microsoft.com/office/officeart/2005/8/layout/orgChart1"/>
    <dgm:cxn modelId="{46EC0D03-16F5-4EF6-A50B-1342D13F43D6}" type="presParOf" srcId="{56583BF0-AE0D-4C2E-8F9A-2D1DAAFEF410}" destId="{C6DCEB26-2F9E-4053-AE44-CD18E18566A0}" srcOrd="0" destOrd="0" presId="urn:microsoft.com/office/officeart/2005/8/layout/orgChart1"/>
    <dgm:cxn modelId="{C7D805C6-33D3-48D0-83D9-4D2A18D8E970}" type="presParOf" srcId="{C6DCEB26-2F9E-4053-AE44-CD18E18566A0}" destId="{084F0F29-CBF5-48C0-BA81-EB3359A80EE2}" srcOrd="0" destOrd="0" presId="urn:microsoft.com/office/officeart/2005/8/layout/orgChart1"/>
    <dgm:cxn modelId="{5B2E60F1-32C5-472B-91A2-18F1B0739C12}" type="presParOf" srcId="{C6DCEB26-2F9E-4053-AE44-CD18E18566A0}" destId="{30579D4C-362F-4D91-B64D-D47B33634A8B}" srcOrd="1" destOrd="0" presId="urn:microsoft.com/office/officeart/2005/8/layout/orgChart1"/>
    <dgm:cxn modelId="{12BD3072-8C0A-482B-A9B6-C66718B5D69F}" type="presParOf" srcId="{56583BF0-AE0D-4C2E-8F9A-2D1DAAFEF410}" destId="{A9B0CAE3-5E66-456C-A052-923A092A68DF}" srcOrd="1" destOrd="0" presId="urn:microsoft.com/office/officeart/2005/8/layout/orgChart1"/>
    <dgm:cxn modelId="{3A18F3D8-627C-4733-868E-29376D1EF239}" type="presParOf" srcId="{A9B0CAE3-5E66-456C-A052-923A092A68DF}" destId="{7B9C131B-E595-4BD2-AA9B-B07DFA1B09B7}" srcOrd="0" destOrd="0" presId="urn:microsoft.com/office/officeart/2005/8/layout/orgChart1"/>
    <dgm:cxn modelId="{ED068223-4EFF-4296-B516-61677AC415F8}" type="presParOf" srcId="{A9B0CAE3-5E66-456C-A052-923A092A68DF}" destId="{BD35931C-AB27-4141-8C0A-B8DCFD5D0D78}" srcOrd="1" destOrd="0" presId="urn:microsoft.com/office/officeart/2005/8/layout/orgChart1"/>
    <dgm:cxn modelId="{960EDB18-6DE5-4941-BFA5-132189D63C09}" type="presParOf" srcId="{BD35931C-AB27-4141-8C0A-B8DCFD5D0D78}" destId="{A700C27F-5CC3-419C-B4A0-96537F2D6CC1}" srcOrd="0" destOrd="0" presId="urn:microsoft.com/office/officeart/2005/8/layout/orgChart1"/>
    <dgm:cxn modelId="{148118E0-6628-4D9E-9B00-1751B19209FD}" type="presParOf" srcId="{A700C27F-5CC3-419C-B4A0-96537F2D6CC1}" destId="{A9C1A763-31D1-468D-9D97-B841E139D700}" srcOrd="0" destOrd="0" presId="urn:microsoft.com/office/officeart/2005/8/layout/orgChart1"/>
    <dgm:cxn modelId="{E8444011-E60F-4BFC-AD57-D013C3E3C2D1}" type="presParOf" srcId="{A700C27F-5CC3-419C-B4A0-96537F2D6CC1}" destId="{6ADBA4B3-C835-43F1-93F1-1AFD0FEB54B2}" srcOrd="1" destOrd="0" presId="urn:microsoft.com/office/officeart/2005/8/layout/orgChart1"/>
    <dgm:cxn modelId="{38A14D22-A118-463B-B03D-75903D3C2715}" type="presParOf" srcId="{BD35931C-AB27-4141-8C0A-B8DCFD5D0D78}" destId="{42C35328-DF41-402A-97E1-246F63C70BE7}" srcOrd="1" destOrd="0" presId="urn:microsoft.com/office/officeart/2005/8/layout/orgChart1"/>
    <dgm:cxn modelId="{2D6395BB-5AC8-4070-B36C-957667FC8E6C}" type="presParOf" srcId="{42C35328-DF41-402A-97E1-246F63C70BE7}" destId="{97232AB4-D987-46B6-8672-95104CDDCCEF}" srcOrd="0" destOrd="0" presId="urn:microsoft.com/office/officeart/2005/8/layout/orgChart1"/>
    <dgm:cxn modelId="{702B96CC-3B8F-4C1E-9664-F6B81B034F11}" type="presParOf" srcId="{42C35328-DF41-402A-97E1-246F63C70BE7}" destId="{E56679A2-42F6-4F28-90E5-D5635E50F0C0}" srcOrd="1" destOrd="0" presId="urn:microsoft.com/office/officeart/2005/8/layout/orgChart1"/>
    <dgm:cxn modelId="{A5B0032F-D3EE-475B-B7E7-CB0AE7137E2E}" type="presParOf" srcId="{E56679A2-42F6-4F28-90E5-D5635E50F0C0}" destId="{51191001-9F6E-4D0C-9820-1C85FE29AC2F}" srcOrd="0" destOrd="0" presId="urn:microsoft.com/office/officeart/2005/8/layout/orgChart1"/>
    <dgm:cxn modelId="{0C0F5C62-F687-417A-A525-4B6D66CF7C9B}" type="presParOf" srcId="{51191001-9F6E-4D0C-9820-1C85FE29AC2F}" destId="{6EEE9660-29DC-431A-9503-616E6AECB859}" srcOrd="0" destOrd="0" presId="urn:microsoft.com/office/officeart/2005/8/layout/orgChart1"/>
    <dgm:cxn modelId="{07C48055-6C2C-4066-898F-B7B8E630929F}" type="presParOf" srcId="{51191001-9F6E-4D0C-9820-1C85FE29AC2F}" destId="{0E97996B-28A2-41E3-8359-455E1137E8D2}" srcOrd="1" destOrd="0" presId="urn:microsoft.com/office/officeart/2005/8/layout/orgChart1"/>
    <dgm:cxn modelId="{C81AF15A-95A0-4259-BA51-40FA2B22D652}" type="presParOf" srcId="{E56679A2-42F6-4F28-90E5-D5635E50F0C0}" destId="{103F62CE-4C63-4604-8603-091FA40A83CC}" srcOrd="1" destOrd="0" presId="urn:microsoft.com/office/officeart/2005/8/layout/orgChart1"/>
    <dgm:cxn modelId="{30A27465-B76E-4920-995A-72E0198DCBCB}" type="presParOf" srcId="{E56679A2-42F6-4F28-90E5-D5635E50F0C0}" destId="{D6F0563C-BC9E-42E4-8A01-1BC4AB61E2DC}" srcOrd="2" destOrd="0" presId="urn:microsoft.com/office/officeart/2005/8/layout/orgChart1"/>
    <dgm:cxn modelId="{0FC8E42C-27DF-49ED-B79E-39C7E258191B}" type="presParOf" srcId="{BD35931C-AB27-4141-8C0A-B8DCFD5D0D78}" destId="{0512AC7C-2BD0-4E42-A2B1-2046A18F5988}" srcOrd="2" destOrd="0" presId="urn:microsoft.com/office/officeart/2005/8/layout/orgChart1"/>
    <dgm:cxn modelId="{251DAD47-B21F-4057-B27F-5C1BAF455996}" type="presParOf" srcId="{56583BF0-AE0D-4C2E-8F9A-2D1DAAFEF410}" destId="{21D31418-C3E6-4433-A6F0-EEA136F3CD0A}" srcOrd="2" destOrd="0" presId="urn:microsoft.com/office/officeart/2005/8/layout/orgChart1"/>
    <dgm:cxn modelId="{D95B9F2D-E007-4151-B697-E4131F6DAD9E}" type="presParOf" srcId="{39F60462-6845-4FFC-801B-8D3B4E3350D0}" destId="{6B773AE6-E2DF-4353-A8DB-9C9649E429AC}" srcOrd="4" destOrd="0" presId="urn:microsoft.com/office/officeart/2005/8/layout/orgChart1"/>
    <dgm:cxn modelId="{F48F565A-589F-4F08-9D4C-537BC624DB9C}" type="presParOf" srcId="{39F60462-6845-4FFC-801B-8D3B4E3350D0}" destId="{583DA8A0-E2C6-44AF-95C7-03DAED93EAA3}" srcOrd="5" destOrd="0" presId="urn:microsoft.com/office/officeart/2005/8/layout/orgChart1"/>
    <dgm:cxn modelId="{C6B65F02-B6DC-49A1-9331-C026CE5D5B9B}" type="presParOf" srcId="{583DA8A0-E2C6-44AF-95C7-03DAED93EAA3}" destId="{A30C7647-EA38-4ECC-9850-6FBBB6600542}" srcOrd="0" destOrd="0" presId="urn:microsoft.com/office/officeart/2005/8/layout/orgChart1"/>
    <dgm:cxn modelId="{05D7571C-433E-4BD9-80E4-34839044A8D2}" type="presParOf" srcId="{A30C7647-EA38-4ECC-9850-6FBBB6600542}" destId="{9D8F3E94-72EF-402D-8968-8005BB17B747}" srcOrd="0" destOrd="0" presId="urn:microsoft.com/office/officeart/2005/8/layout/orgChart1"/>
    <dgm:cxn modelId="{5FB7DE0F-79DA-46A3-92BF-13B10028802A}" type="presParOf" srcId="{A30C7647-EA38-4ECC-9850-6FBBB6600542}" destId="{D5E59D20-F104-4402-8751-4473BAB1DC89}" srcOrd="1" destOrd="0" presId="urn:microsoft.com/office/officeart/2005/8/layout/orgChart1"/>
    <dgm:cxn modelId="{AA075B45-C574-4375-966F-C45B8A45DE9F}" type="presParOf" srcId="{583DA8A0-E2C6-44AF-95C7-03DAED93EAA3}" destId="{C33F3F66-3939-4117-A591-3F485D17F243}" srcOrd="1" destOrd="0" presId="urn:microsoft.com/office/officeart/2005/8/layout/orgChart1"/>
    <dgm:cxn modelId="{C364C466-CB71-4AF3-988D-67C8CFFE0AB6}" type="presParOf" srcId="{C33F3F66-3939-4117-A591-3F485D17F243}" destId="{6B25742B-ED0D-48C5-AED9-C5087089B755}" srcOrd="0" destOrd="0" presId="urn:microsoft.com/office/officeart/2005/8/layout/orgChart1"/>
    <dgm:cxn modelId="{96B7B408-A173-4303-83E1-E62EF5ACC47D}" type="presParOf" srcId="{C33F3F66-3939-4117-A591-3F485D17F243}" destId="{8DBA3128-FEAD-405B-BDF1-720E5FD0BDD5}" srcOrd="1" destOrd="0" presId="urn:microsoft.com/office/officeart/2005/8/layout/orgChart1"/>
    <dgm:cxn modelId="{FAE420C1-6711-4293-B27F-9939A1F993A1}" type="presParOf" srcId="{8DBA3128-FEAD-405B-BDF1-720E5FD0BDD5}" destId="{53D4E255-6D24-4493-875F-17C98140B07B}" srcOrd="0" destOrd="0" presId="urn:microsoft.com/office/officeart/2005/8/layout/orgChart1"/>
    <dgm:cxn modelId="{C9EEB463-E255-4273-9FD3-10FD7BE8BF07}" type="presParOf" srcId="{53D4E255-6D24-4493-875F-17C98140B07B}" destId="{A47D12F9-542E-43EC-8F2A-CD37ABD299E3}" srcOrd="0" destOrd="0" presId="urn:microsoft.com/office/officeart/2005/8/layout/orgChart1"/>
    <dgm:cxn modelId="{BDE5BD95-F941-43F2-B904-4D0D2E55DE11}" type="presParOf" srcId="{53D4E255-6D24-4493-875F-17C98140B07B}" destId="{893E0020-51FD-414D-955B-D5333640FEA6}" srcOrd="1" destOrd="0" presId="urn:microsoft.com/office/officeart/2005/8/layout/orgChart1"/>
    <dgm:cxn modelId="{6CF7CCA5-58E4-405C-B2AE-0B5E7FB2B36A}" type="presParOf" srcId="{8DBA3128-FEAD-405B-BDF1-720E5FD0BDD5}" destId="{B46ADA49-15B6-4948-9E20-7778CAEC4143}" srcOrd="1" destOrd="0" presId="urn:microsoft.com/office/officeart/2005/8/layout/orgChart1"/>
    <dgm:cxn modelId="{0E589EBF-95BE-4BFF-A77D-FABD35FA5315}" type="presParOf" srcId="{B46ADA49-15B6-4948-9E20-7778CAEC4143}" destId="{E4B24911-3BA9-43ED-B814-DD77FE2F1A1E}" srcOrd="0" destOrd="0" presId="urn:microsoft.com/office/officeart/2005/8/layout/orgChart1"/>
    <dgm:cxn modelId="{A716C6E9-BA50-4FDC-B785-D74FE1EF7315}" type="presParOf" srcId="{B46ADA49-15B6-4948-9E20-7778CAEC4143}" destId="{C5168942-8D1F-47C2-9D6C-5FB4887A47FF}" srcOrd="1" destOrd="0" presId="urn:microsoft.com/office/officeart/2005/8/layout/orgChart1"/>
    <dgm:cxn modelId="{5BC63881-D4EB-4434-9B1E-82C89084B4CC}" type="presParOf" srcId="{C5168942-8D1F-47C2-9D6C-5FB4887A47FF}" destId="{56464256-EE7C-40EE-A698-FB10214D825B}" srcOrd="0" destOrd="0" presId="urn:microsoft.com/office/officeart/2005/8/layout/orgChart1"/>
    <dgm:cxn modelId="{6066DDB3-9ACF-4975-882F-5D87203ABBB2}" type="presParOf" srcId="{56464256-EE7C-40EE-A698-FB10214D825B}" destId="{76373984-174A-4097-9176-4F36A209B6C8}" srcOrd="0" destOrd="0" presId="urn:microsoft.com/office/officeart/2005/8/layout/orgChart1"/>
    <dgm:cxn modelId="{FBBE0889-FFD9-4B2D-8D81-A356EA25A34B}" type="presParOf" srcId="{56464256-EE7C-40EE-A698-FB10214D825B}" destId="{A87FBF15-04FB-40F5-B893-F869B27B01A1}" srcOrd="1" destOrd="0" presId="urn:microsoft.com/office/officeart/2005/8/layout/orgChart1"/>
    <dgm:cxn modelId="{4159D212-A966-4542-8343-F0FBDA1874EB}" type="presParOf" srcId="{C5168942-8D1F-47C2-9D6C-5FB4887A47FF}" destId="{1B380680-271F-4820-9033-BEB4456F87C5}" srcOrd="1" destOrd="0" presId="urn:microsoft.com/office/officeart/2005/8/layout/orgChart1"/>
    <dgm:cxn modelId="{D6B6EF45-F725-4B34-B65E-2CF091E35D02}" type="presParOf" srcId="{C5168942-8D1F-47C2-9D6C-5FB4887A47FF}" destId="{A5C4C036-1E6B-48A8-928A-A8C09EC75545}" srcOrd="2" destOrd="0" presId="urn:microsoft.com/office/officeart/2005/8/layout/orgChart1"/>
    <dgm:cxn modelId="{F9A23BBC-502B-4212-B2E4-9CF5E7525969}" type="presParOf" srcId="{8DBA3128-FEAD-405B-BDF1-720E5FD0BDD5}" destId="{388329C5-2868-44AC-9ADF-AF8D434C9E4F}" srcOrd="2" destOrd="0" presId="urn:microsoft.com/office/officeart/2005/8/layout/orgChart1"/>
    <dgm:cxn modelId="{CE875677-2CBC-4D0F-9F76-3A0DBACFD0F4}" type="presParOf" srcId="{583DA8A0-E2C6-44AF-95C7-03DAED93EAA3}" destId="{53C66DDA-6790-44CD-B1F7-E8CF61119BF3}" srcOrd="2" destOrd="0" presId="urn:microsoft.com/office/officeart/2005/8/layout/orgChart1"/>
    <dgm:cxn modelId="{363A08AB-6FB3-4935-B2B4-F4835321C21F}" type="presParOf" srcId="{6CF62BE4-3547-4233-A5BA-C2E52DCB7F86}" destId="{0F9369C5-19EA-41B5-9769-4201D4952197}"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58C13C-A680-4A80-B7FD-A2D61F158BC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24F96426-E147-4FC8-93F8-8BE267E4E1FA}">
      <dgm:prSet phldrT="[Text]"/>
      <dgm:spPr>
        <a:solidFill>
          <a:schemeClr val="accent4">
            <a:lumMod val="60000"/>
            <a:lumOff val="40000"/>
          </a:schemeClr>
        </a:solidFill>
      </dgm:spPr>
      <dgm:t>
        <a:bodyPr/>
        <a:lstStyle/>
        <a:p>
          <a:r>
            <a:rPr lang="en-GB" dirty="0"/>
            <a:t>Brand, Acquisition, Rankings, ASO, K Factor</a:t>
          </a:r>
        </a:p>
      </dgm:t>
    </dgm:pt>
    <dgm:pt modelId="{2A875027-F36B-44FE-988A-1A6CF0BBD882}" type="parTrans" cxnId="{253CC653-77E7-446B-B1F1-6C79E283037B}">
      <dgm:prSet/>
      <dgm:spPr/>
      <dgm:t>
        <a:bodyPr/>
        <a:lstStyle/>
        <a:p>
          <a:endParaRPr lang="en-GB"/>
        </a:p>
      </dgm:t>
    </dgm:pt>
    <dgm:pt modelId="{2C23FA1E-BE95-448A-B989-02AD238F8EB8}" type="sibTrans" cxnId="{253CC653-77E7-446B-B1F1-6C79E283037B}">
      <dgm:prSet/>
      <dgm:spPr/>
      <dgm:t>
        <a:bodyPr/>
        <a:lstStyle/>
        <a:p>
          <a:endParaRPr lang="en-GB"/>
        </a:p>
      </dgm:t>
    </dgm:pt>
    <dgm:pt modelId="{7BDC38DF-2801-47AA-AB1C-98446F1A5234}">
      <dgm:prSet phldrT="[Text]"/>
      <dgm:spPr/>
      <dgm:t>
        <a:bodyPr/>
        <a:lstStyle/>
        <a:p>
          <a:r>
            <a:rPr lang="en-GB" dirty="0"/>
            <a:t>Increase Installs</a:t>
          </a:r>
        </a:p>
      </dgm:t>
    </dgm:pt>
    <dgm:pt modelId="{486743C7-A28F-4905-96DE-D7ADA4E4A3AE}" type="parTrans" cxnId="{7FE2C4A0-A187-4EA8-AD80-EBFB0FB06CC3}">
      <dgm:prSet/>
      <dgm:spPr/>
      <dgm:t>
        <a:bodyPr/>
        <a:lstStyle/>
        <a:p>
          <a:endParaRPr lang="en-GB"/>
        </a:p>
      </dgm:t>
    </dgm:pt>
    <dgm:pt modelId="{D0E1DA12-CC0F-435C-BB5A-D13CCA89304E}" type="sibTrans" cxnId="{7FE2C4A0-A187-4EA8-AD80-EBFB0FB06CC3}">
      <dgm:prSet/>
      <dgm:spPr/>
      <dgm:t>
        <a:bodyPr/>
        <a:lstStyle/>
        <a:p>
          <a:endParaRPr lang="en-GB"/>
        </a:p>
      </dgm:t>
    </dgm:pt>
    <dgm:pt modelId="{923BCD1C-B1CB-47D3-8EF5-ABB118E2951B}">
      <dgm:prSet phldrT="[Text]"/>
      <dgm:spPr>
        <a:solidFill>
          <a:schemeClr val="accent4">
            <a:lumMod val="60000"/>
            <a:lumOff val="40000"/>
          </a:schemeClr>
        </a:solidFill>
      </dgm:spPr>
      <dgm:t>
        <a:bodyPr/>
        <a:lstStyle/>
        <a:p>
          <a:r>
            <a:rPr lang="en-GB" dirty="0"/>
            <a:t>Freeplay to Monetised Conversion</a:t>
          </a:r>
        </a:p>
      </dgm:t>
    </dgm:pt>
    <dgm:pt modelId="{FCD88D41-DB00-47D8-9673-88D7230F4ED2}" type="parTrans" cxnId="{EA8577EE-CDE7-4F98-BD68-ED7C382434B6}">
      <dgm:prSet/>
      <dgm:spPr/>
      <dgm:t>
        <a:bodyPr/>
        <a:lstStyle/>
        <a:p>
          <a:endParaRPr lang="en-GB"/>
        </a:p>
      </dgm:t>
    </dgm:pt>
    <dgm:pt modelId="{50CBDC25-9B54-4B36-9583-324609EB0B5D}" type="sibTrans" cxnId="{EA8577EE-CDE7-4F98-BD68-ED7C382434B6}">
      <dgm:prSet/>
      <dgm:spPr/>
      <dgm:t>
        <a:bodyPr/>
        <a:lstStyle/>
        <a:p>
          <a:endParaRPr lang="en-GB"/>
        </a:p>
      </dgm:t>
    </dgm:pt>
    <dgm:pt modelId="{2B859726-C0E2-4EC9-8069-2B61DFF9CB6D}">
      <dgm:prSet phldrT="[Text]"/>
      <dgm:spPr/>
      <dgm:t>
        <a:bodyPr/>
        <a:lstStyle/>
        <a:p>
          <a:r>
            <a:rPr lang="en-GB" dirty="0"/>
            <a:t>Increase DAU’s, WAU’s &amp; MAU's </a:t>
          </a:r>
        </a:p>
      </dgm:t>
    </dgm:pt>
    <dgm:pt modelId="{01F60569-788B-4C81-B49F-6B0D72BC72A0}" type="parTrans" cxnId="{E6E252C3-8111-432E-A16C-822604515ED6}">
      <dgm:prSet/>
      <dgm:spPr/>
      <dgm:t>
        <a:bodyPr/>
        <a:lstStyle/>
        <a:p>
          <a:endParaRPr lang="en-GB"/>
        </a:p>
      </dgm:t>
    </dgm:pt>
    <dgm:pt modelId="{77F307D1-4E76-4266-9A2F-2AB1E083583C}" type="sibTrans" cxnId="{E6E252C3-8111-432E-A16C-822604515ED6}">
      <dgm:prSet/>
      <dgm:spPr/>
      <dgm:t>
        <a:bodyPr/>
        <a:lstStyle/>
        <a:p>
          <a:endParaRPr lang="en-GB"/>
        </a:p>
      </dgm:t>
    </dgm:pt>
    <dgm:pt modelId="{055119DD-9577-4E32-AA4E-78144AD392B6}">
      <dgm:prSet phldrT="[Text]"/>
      <dgm:spPr>
        <a:solidFill>
          <a:schemeClr val="accent4">
            <a:lumMod val="60000"/>
            <a:lumOff val="40000"/>
          </a:schemeClr>
        </a:solidFill>
      </dgm:spPr>
      <dgm:t>
        <a:bodyPr/>
        <a:lstStyle/>
        <a:p>
          <a:r>
            <a:rPr lang="en-GB" dirty="0"/>
            <a:t>Retention</a:t>
          </a:r>
        </a:p>
        <a:p>
          <a:r>
            <a:rPr lang="en-GB" dirty="0"/>
            <a:t>Engagement  &amp; Loyalty</a:t>
          </a:r>
        </a:p>
      </dgm:t>
    </dgm:pt>
    <dgm:pt modelId="{1EFA3408-25B8-46D4-8333-7DAA6AF1A2DE}" type="parTrans" cxnId="{9574BD76-752B-4E80-B498-9933D284D4BE}">
      <dgm:prSet/>
      <dgm:spPr/>
      <dgm:t>
        <a:bodyPr/>
        <a:lstStyle/>
        <a:p>
          <a:endParaRPr lang="en-GB"/>
        </a:p>
      </dgm:t>
    </dgm:pt>
    <dgm:pt modelId="{976BEE2C-7B68-4EE9-95DD-7FE3C20B3898}" type="sibTrans" cxnId="{9574BD76-752B-4E80-B498-9933D284D4BE}">
      <dgm:prSet/>
      <dgm:spPr/>
      <dgm:t>
        <a:bodyPr/>
        <a:lstStyle/>
        <a:p>
          <a:endParaRPr lang="en-GB"/>
        </a:p>
      </dgm:t>
    </dgm:pt>
    <dgm:pt modelId="{C7BD2BC4-859B-4686-AE66-9C462085E243}">
      <dgm:prSet phldrT="[Text]" custT="1"/>
      <dgm:spPr>
        <a:solidFill>
          <a:schemeClr val="bg1"/>
        </a:solidFill>
      </dgm:spPr>
      <dgm:t>
        <a:bodyPr/>
        <a:lstStyle/>
        <a:p>
          <a:r>
            <a:rPr lang="en-GB" sz="1800" dirty="0"/>
            <a:t>Mitigate</a:t>
          </a:r>
          <a:r>
            <a:rPr lang="en-GB" sz="1900" dirty="0"/>
            <a:t> churn, increase APDs &amp; LTV</a:t>
          </a:r>
        </a:p>
      </dgm:t>
    </dgm:pt>
    <dgm:pt modelId="{26D4359E-570F-425E-8B28-63011BC0E950}" type="parTrans" cxnId="{A3E19F63-067E-432D-BE36-0CEE2CD995A8}">
      <dgm:prSet/>
      <dgm:spPr/>
      <dgm:t>
        <a:bodyPr/>
        <a:lstStyle/>
        <a:p>
          <a:endParaRPr lang="en-GB"/>
        </a:p>
      </dgm:t>
    </dgm:pt>
    <dgm:pt modelId="{2AB5BD74-1526-4E3B-8B42-D002B61B57B2}" type="sibTrans" cxnId="{A3E19F63-067E-432D-BE36-0CEE2CD995A8}">
      <dgm:prSet/>
      <dgm:spPr/>
      <dgm:t>
        <a:bodyPr/>
        <a:lstStyle/>
        <a:p>
          <a:endParaRPr lang="en-GB"/>
        </a:p>
      </dgm:t>
    </dgm:pt>
    <dgm:pt modelId="{7CA98F08-E392-4A35-AAE1-B7DE94F75696}" type="pres">
      <dgm:prSet presAssocID="{6C58C13C-A680-4A80-B7FD-A2D61F158BCD}" presName="rootnode" presStyleCnt="0">
        <dgm:presLayoutVars>
          <dgm:chMax/>
          <dgm:chPref/>
          <dgm:dir/>
          <dgm:animLvl val="lvl"/>
        </dgm:presLayoutVars>
      </dgm:prSet>
      <dgm:spPr/>
    </dgm:pt>
    <dgm:pt modelId="{0AF7E368-B9A7-47D5-BF9B-9777CB92C3D8}" type="pres">
      <dgm:prSet presAssocID="{24F96426-E147-4FC8-93F8-8BE267E4E1FA}" presName="composite" presStyleCnt="0"/>
      <dgm:spPr/>
    </dgm:pt>
    <dgm:pt modelId="{8EC0D900-67F1-4001-9B06-CC6C43FC5CE6}" type="pres">
      <dgm:prSet presAssocID="{24F96426-E147-4FC8-93F8-8BE267E4E1FA}" presName="bentUpArrow1" presStyleLbl="alignImgPlace1" presStyleIdx="0" presStyleCnt="2"/>
      <dgm:spPr/>
    </dgm:pt>
    <dgm:pt modelId="{6CA51DA3-E37F-40CB-A50D-210CC5A9E204}" type="pres">
      <dgm:prSet presAssocID="{24F96426-E147-4FC8-93F8-8BE267E4E1FA}" presName="ParentText" presStyleLbl="node1" presStyleIdx="0" presStyleCnt="3">
        <dgm:presLayoutVars>
          <dgm:chMax val="1"/>
          <dgm:chPref val="1"/>
          <dgm:bulletEnabled val="1"/>
        </dgm:presLayoutVars>
      </dgm:prSet>
      <dgm:spPr/>
    </dgm:pt>
    <dgm:pt modelId="{260342FA-F9F6-4CEE-B10C-05AF9003BE62}" type="pres">
      <dgm:prSet presAssocID="{24F96426-E147-4FC8-93F8-8BE267E4E1FA}" presName="ChildText" presStyleLbl="revTx" presStyleIdx="0" presStyleCnt="3">
        <dgm:presLayoutVars>
          <dgm:chMax val="0"/>
          <dgm:chPref val="0"/>
          <dgm:bulletEnabled val="1"/>
        </dgm:presLayoutVars>
      </dgm:prSet>
      <dgm:spPr/>
    </dgm:pt>
    <dgm:pt modelId="{E07BBDFF-0F3B-44DA-839F-D4CDE53B35B9}" type="pres">
      <dgm:prSet presAssocID="{2C23FA1E-BE95-448A-B989-02AD238F8EB8}" presName="sibTrans" presStyleCnt="0"/>
      <dgm:spPr/>
    </dgm:pt>
    <dgm:pt modelId="{C142C2FF-9723-4E2D-935D-7B7177C6F70F}" type="pres">
      <dgm:prSet presAssocID="{923BCD1C-B1CB-47D3-8EF5-ABB118E2951B}" presName="composite" presStyleCnt="0"/>
      <dgm:spPr/>
    </dgm:pt>
    <dgm:pt modelId="{E12EB22A-A8FB-453D-B9FF-D2127D4EF7D1}" type="pres">
      <dgm:prSet presAssocID="{923BCD1C-B1CB-47D3-8EF5-ABB118E2951B}" presName="bentUpArrow1" presStyleLbl="alignImgPlace1" presStyleIdx="1" presStyleCnt="2"/>
      <dgm:spPr/>
    </dgm:pt>
    <dgm:pt modelId="{532BA06E-382A-47AA-BDB4-D8F47A399801}" type="pres">
      <dgm:prSet presAssocID="{923BCD1C-B1CB-47D3-8EF5-ABB118E2951B}" presName="ParentText" presStyleLbl="node1" presStyleIdx="1" presStyleCnt="3">
        <dgm:presLayoutVars>
          <dgm:chMax val="1"/>
          <dgm:chPref val="1"/>
          <dgm:bulletEnabled val="1"/>
        </dgm:presLayoutVars>
      </dgm:prSet>
      <dgm:spPr/>
    </dgm:pt>
    <dgm:pt modelId="{AE6C77E3-71D8-49DA-AA66-080DF5820692}" type="pres">
      <dgm:prSet presAssocID="{923BCD1C-B1CB-47D3-8EF5-ABB118E2951B}" presName="ChildText" presStyleLbl="revTx" presStyleIdx="1" presStyleCnt="3" custScaleX="133334" custLinFactNeighborX="19415" custLinFactNeighborY="-1767">
        <dgm:presLayoutVars>
          <dgm:chMax val="0"/>
          <dgm:chPref val="0"/>
          <dgm:bulletEnabled val="1"/>
        </dgm:presLayoutVars>
      </dgm:prSet>
      <dgm:spPr/>
    </dgm:pt>
    <dgm:pt modelId="{26E11115-9FD5-4021-AE1F-B76D14978E0F}" type="pres">
      <dgm:prSet presAssocID="{50CBDC25-9B54-4B36-9583-324609EB0B5D}" presName="sibTrans" presStyleCnt="0"/>
      <dgm:spPr/>
    </dgm:pt>
    <dgm:pt modelId="{C94C6487-7959-4F1C-89EC-D0587AD59510}" type="pres">
      <dgm:prSet presAssocID="{055119DD-9577-4E32-AA4E-78144AD392B6}" presName="composite" presStyleCnt="0"/>
      <dgm:spPr/>
    </dgm:pt>
    <dgm:pt modelId="{39EE45C4-0D96-4C17-9705-AAEBD4CE6F63}" type="pres">
      <dgm:prSet presAssocID="{055119DD-9577-4E32-AA4E-78144AD392B6}" presName="ParentText" presStyleLbl="node1" presStyleIdx="2" presStyleCnt="3">
        <dgm:presLayoutVars>
          <dgm:chMax val="1"/>
          <dgm:chPref val="1"/>
          <dgm:bulletEnabled val="1"/>
        </dgm:presLayoutVars>
      </dgm:prSet>
      <dgm:spPr/>
    </dgm:pt>
    <dgm:pt modelId="{A8B02706-D1CA-4723-BED9-25139ACC5866}" type="pres">
      <dgm:prSet presAssocID="{055119DD-9577-4E32-AA4E-78144AD392B6}" presName="FinalChildText" presStyleLbl="revTx" presStyleIdx="2" presStyleCnt="3">
        <dgm:presLayoutVars>
          <dgm:chMax val="0"/>
          <dgm:chPref val="0"/>
          <dgm:bulletEnabled val="1"/>
        </dgm:presLayoutVars>
      </dgm:prSet>
      <dgm:spPr/>
    </dgm:pt>
  </dgm:ptLst>
  <dgm:cxnLst>
    <dgm:cxn modelId="{413F4A0B-8920-4791-9A6F-E0391AB7C4FE}" type="presOf" srcId="{6C58C13C-A680-4A80-B7FD-A2D61F158BCD}" destId="{7CA98F08-E392-4A35-AAE1-B7DE94F75696}" srcOrd="0" destOrd="0" presId="urn:microsoft.com/office/officeart/2005/8/layout/StepDownProcess"/>
    <dgm:cxn modelId="{F7842324-AF2E-47E0-ABB7-A541A14F8AC8}" type="presOf" srcId="{24F96426-E147-4FC8-93F8-8BE267E4E1FA}" destId="{6CA51DA3-E37F-40CB-A50D-210CC5A9E204}" srcOrd="0" destOrd="0" presId="urn:microsoft.com/office/officeart/2005/8/layout/StepDownProcess"/>
    <dgm:cxn modelId="{F9C7123E-094C-4706-9980-95D420C9A5E6}" type="presOf" srcId="{923BCD1C-B1CB-47D3-8EF5-ABB118E2951B}" destId="{532BA06E-382A-47AA-BDB4-D8F47A399801}" srcOrd="0" destOrd="0" presId="urn:microsoft.com/office/officeart/2005/8/layout/StepDownProcess"/>
    <dgm:cxn modelId="{5092C760-B1E9-4FAE-AE09-59A5F024411C}" type="presOf" srcId="{055119DD-9577-4E32-AA4E-78144AD392B6}" destId="{39EE45C4-0D96-4C17-9705-AAEBD4CE6F63}" srcOrd="0" destOrd="0" presId="urn:microsoft.com/office/officeart/2005/8/layout/StepDownProcess"/>
    <dgm:cxn modelId="{A3E19F63-067E-432D-BE36-0CEE2CD995A8}" srcId="{055119DD-9577-4E32-AA4E-78144AD392B6}" destId="{C7BD2BC4-859B-4686-AE66-9C462085E243}" srcOrd="0" destOrd="0" parTransId="{26D4359E-570F-425E-8B28-63011BC0E950}" sibTransId="{2AB5BD74-1526-4E3B-8B42-D002B61B57B2}"/>
    <dgm:cxn modelId="{890A4170-D33E-498B-868F-A1F8E313F4E8}" type="presOf" srcId="{C7BD2BC4-859B-4686-AE66-9C462085E243}" destId="{A8B02706-D1CA-4723-BED9-25139ACC5866}" srcOrd="0" destOrd="0" presId="urn:microsoft.com/office/officeart/2005/8/layout/StepDownProcess"/>
    <dgm:cxn modelId="{253CC653-77E7-446B-B1F1-6C79E283037B}" srcId="{6C58C13C-A680-4A80-B7FD-A2D61F158BCD}" destId="{24F96426-E147-4FC8-93F8-8BE267E4E1FA}" srcOrd="0" destOrd="0" parTransId="{2A875027-F36B-44FE-988A-1A6CF0BBD882}" sibTransId="{2C23FA1E-BE95-448A-B989-02AD238F8EB8}"/>
    <dgm:cxn modelId="{9574BD76-752B-4E80-B498-9933D284D4BE}" srcId="{6C58C13C-A680-4A80-B7FD-A2D61F158BCD}" destId="{055119DD-9577-4E32-AA4E-78144AD392B6}" srcOrd="2" destOrd="0" parTransId="{1EFA3408-25B8-46D4-8333-7DAA6AF1A2DE}" sibTransId="{976BEE2C-7B68-4EE9-95DD-7FE3C20B3898}"/>
    <dgm:cxn modelId="{08FB4299-891B-4E9F-AADF-3636CB117482}" type="presOf" srcId="{7BDC38DF-2801-47AA-AB1C-98446F1A5234}" destId="{260342FA-F9F6-4CEE-B10C-05AF9003BE62}" srcOrd="0" destOrd="0" presId="urn:microsoft.com/office/officeart/2005/8/layout/StepDownProcess"/>
    <dgm:cxn modelId="{7FE2C4A0-A187-4EA8-AD80-EBFB0FB06CC3}" srcId="{24F96426-E147-4FC8-93F8-8BE267E4E1FA}" destId="{7BDC38DF-2801-47AA-AB1C-98446F1A5234}" srcOrd="0" destOrd="0" parTransId="{486743C7-A28F-4905-96DE-D7ADA4E4A3AE}" sibTransId="{D0E1DA12-CC0F-435C-BB5A-D13CCA89304E}"/>
    <dgm:cxn modelId="{E6E252C3-8111-432E-A16C-822604515ED6}" srcId="{923BCD1C-B1CB-47D3-8EF5-ABB118E2951B}" destId="{2B859726-C0E2-4EC9-8069-2B61DFF9CB6D}" srcOrd="0" destOrd="0" parTransId="{01F60569-788B-4C81-B49F-6B0D72BC72A0}" sibTransId="{77F307D1-4E76-4266-9A2F-2AB1E083583C}"/>
    <dgm:cxn modelId="{2EE0FEDA-8363-46B5-BC12-0BE936048C62}" type="presOf" srcId="{2B859726-C0E2-4EC9-8069-2B61DFF9CB6D}" destId="{AE6C77E3-71D8-49DA-AA66-080DF5820692}" srcOrd="0" destOrd="0" presId="urn:microsoft.com/office/officeart/2005/8/layout/StepDownProcess"/>
    <dgm:cxn modelId="{EA8577EE-CDE7-4F98-BD68-ED7C382434B6}" srcId="{6C58C13C-A680-4A80-B7FD-A2D61F158BCD}" destId="{923BCD1C-B1CB-47D3-8EF5-ABB118E2951B}" srcOrd="1" destOrd="0" parTransId="{FCD88D41-DB00-47D8-9673-88D7230F4ED2}" sibTransId="{50CBDC25-9B54-4B36-9583-324609EB0B5D}"/>
    <dgm:cxn modelId="{2437BA2A-B733-475E-A311-6A09E88B3D57}" type="presParOf" srcId="{7CA98F08-E392-4A35-AAE1-B7DE94F75696}" destId="{0AF7E368-B9A7-47D5-BF9B-9777CB92C3D8}" srcOrd="0" destOrd="0" presId="urn:microsoft.com/office/officeart/2005/8/layout/StepDownProcess"/>
    <dgm:cxn modelId="{204BB793-0743-42C8-921A-3AFD2DFF4442}" type="presParOf" srcId="{0AF7E368-B9A7-47D5-BF9B-9777CB92C3D8}" destId="{8EC0D900-67F1-4001-9B06-CC6C43FC5CE6}" srcOrd="0" destOrd="0" presId="urn:microsoft.com/office/officeart/2005/8/layout/StepDownProcess"/>
    <dgm:cxn modelId="{A40CE6ED-8D02-43CB-8CD4-F048A118FE14}" type="presParOf" srcId="{0AF7E368-B9A7-47D5-BF9B-9777CB92C3D8}" destId="{6CA51DA3-E37F-40CB-A50D-210CC5A9E204}" srcOrd="1" destOrd="0" presId="urn:microsoft.com/office/officeart/2005/8/layout/StepDownProcess"/>
    <dgm:cxn modelId="{26FBF187-56D5-4CD2-9CFD-7EFD39B13182}" type="presParOf" srcId="{0AF7E368-B9A7-47D5-BF9B-9777CB92C3D8}" destId="{260342FA-F9F6-4CEE-B10C-05AF9003BE62}" srcOrd="2" destOrd="0" presId="urn:microsoft.com/office/officeart/2005/8/layout/StepDownProcess"/>
    <dgm:cxn modelId="{54AB81F7-C871-4B97-ACA0-A3227FCBDE91}" type="presParOf" srcId="{7CA98F08-E392-4A35-AAE1-B7DE94F75696}" destId="{E07BBDFF-0F3B-44DA-839F-D4CDE53B35B9}" srcOrd="1" destOrd="0" presId="urn:microsoft.com/office/officeart/2005/8/layout/StepDownProcess"/>
    <dgm:cxn modelId="{9CBB1B88-6081-4B42-A166-464BF9A88C8C}" type="presParOf" srcId="{7CA98F08-E392-4A35-AAE1-B7DE94F75696}" destId="{C142C2FF-9723-4E2D-935D-7B7177C6F70F}" srcOrd="2" destOrd="0" presId="urn:microsoft.com/office/officeart/2005/8/layout/StepDownProcess"/>
    <dgm:cxn modelId="{9D5FB3F5-3EB9-42FA-AE89-E2C40D4E90EB}" type="presParOf" srcId="{C142C2FF-9723-4E2D-935D-7B7177C6F70F}" destId="{E12EB22A-A8FB-453D-B9FF-D2127D4EF7D1}" srcOrd="0" destOrd="0" presId="urn:microsoft.com/office/officeart/2005/8/layout/StepDownProcess"/>
    <dgm:cxn modelId="{8A5D0ED5-397F-44BF-A912-AD7200107110}" type="presParOf" srcId="{C142C2FF-9723-4E2D-935D-7B7177C6F70F}" destId="{532BA06E-382A-47AA-BDB4-D8F47A399801}" srcOrd="1" destOrd="0" presId="urn:microsoft.com/office/officeart/2005/8/layout/StepDownProcess"/>
    <dgm:cxn modelId="{4262352D-E4AA-4153-B933-BABF7529C71D}" type="presParOf" srcId="{C142C2FF-9723-4E2D-935D-7B7177C6F70F}" destId="{AE6C77E3-71D8-49DA-AA66-080DF5820692}" srcOrd="2" destOrd="0" presId="urn:microsoft.com/office/officeart/2005/8/layout/StepDownProcess"/>
    <dgm:cxn modelId="{F12855EC-D36C-4878-985C-1DBC5C914DE6}" type="presParOf" srcId="{7CA98F08-E392-4A35-AAE1-B7DE94F75696}" destId="{26E11115-9FD5-4021-AE1F-B76D14978E0F}" srcOrd="3" destOrd="0" presId="urn:microsoft.com/office/officeart/2005/8/layout/StepDownProcess"/>
    <dgm:cxn modelId="{A18AF673-A81B-4B8B-B9B3-1D6FFA637B47}" type="presParOf" srcId="{7CA98F08-E392-4A35-AAE1-B7DE94F75696}" destId="{C94C6487-7959-4F1C-89EC-D0587AD59510}" srcOrd="4" destOrd="0" presId="urn:microsoft.com/office/officeart/2005/8/layout/StepDownProcess"/>
    <dgm:cxn modelId="{1FF5BEB1-AB23-4101-B44F-279A989E7B85}" type="presParOf" srcId="{C94C6487-7959-4F1C-89EC-D0587AD59510}" destId="{39EE45C4-0D96-4C17-9705-AAEBD4CE6F63}" srcOrd="0" destOrd="0" presId="urn:microsoft.com/office/officeart/2005/8/layout/StepDownProcess"/>
    <dgm:cxn modelId="{5E8E4029-3A2B-445B-B0B0-BA6C38E2110E}" type="presParOf" srcId="{C94C6487-7959-4F1C-89EC-D0587AD59510}" destId="{A8B02706-D1CA-4723-BED9-25139ACC5866}"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BFC301-EE26-40CB-9DBA-CA1A41BBAC69}"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GB"/>
        </a:p>
      </dgm:t>
    </dgm:pt>
    <dgm:pt modelId="{ACE60939-EF18-4499-B3EB-19A92C8D39B4}">
      <dgm:prSet phldrT="[Text]" custT="1"/>
      <dgm:spPr/>
      <dgm:t>
        <a:bodyPr/>
        <a:lstStyle/>
        <a:p>
          <a:pPr>
            <a:buFont typeface="Arial" panose="020B0604020202020204" pitchFamily="34" charset="0"/>
            <a:buChar char="•"/>
          </a:pPr>
          <a:r>
            <a:rPr lang="en-US" sz="1000" dirty="0"/>
            <a:t>VP Marketing</a:t>
          </a:r>
          <a:endParaRPr lang="en-GB" sz="1000" dirty="0"/>
        </a:p>
      </dgm:t>
    </dgm:pt>
    <dgm:pt modelId="{8797C5BE-8754-4DB8-BBDF-0FF0217AF05E}" type="parTrans" cxnId="{D2F894CD-A9AB-44CD-B056-48D243FA1ADA}">
      <dgm:prSet/>
      <dgm:spPr/>
      <dgm:t>
        <a:bodyPr/>
        <a:lstStyle/>
        <a:p>
          <a:endParaRPr lang="en-GB" sz="1000"/>
        </a:p>
      </dgm:t>
    </dgm:pt>
    <dgm:pt modelId="{394732DF-4804-4445-BF3D-8870DCBE8F87}" type="sibTrans" cxnId="{D2F894CD-A9AB-44CD-B056-48D243FA1ADA}">
      <dgm:prSet/>
      <dgm:spPr/>
      <dgm:t>
        <a:bodyPr/>
        <a:lstStyle/>
        <a:p>
          <a:endParaRPr lang="en-GB" sz="1000"/>
        </a:p>
      </dgm:t>
    </dgm:pt>
    <dgm:pt modelId="{D2DBEA72-3496-4578-B8CB-198997E72774}">
      <dgm:prSet custT="1"/>
      <dgm:spPr/>
      <dgm:t>
        <a:bodyPr/>
        <a:lstStyle/>
        <a:p>
          <a:r>
            <a:rPr lang="en-US" sz="1000" dirty="0"/>
            <a:t>Head of Digital Marketing</a:t>
          </a:r>
        </a:p>
      </dgm:t>
    </dgm:pt>
    <dgm:pt modelId="{8C8D1F9D-E88A-42EB-8999-6D121A341786}" type="parTrans" cxnId="{4285C580-1526-4497-9B05-0E747B72F534}">
      <dgm:prSet/>
      <dgm:spPr/>
      <dgm:t>
        <a:bodyPr/>
        <a:lstStyle/>
        <a:p>
          <a:endParaRPr lang="en-GB" sz="1000"/>
        </a:p>
      </dgm:t>
    </dgm:pt>
    <dgm:pt modelId="{F7167715-7E0D-4ED6-B564-5C34A78B095B}" type="sibTrans" cxnId="{4285C580-1526-4497-9B05-0E747B72F534}">
      <dgm:prSet/>
      <dgm:spPr/>
      <dgm:t>
        <a:bodyPr/>
        <a:lstStyle/>
        <a:p>
          <a:endParaRPr lang="en-GB" sz="1000"/>
        </a:p>
      </dgm:t>
    </dgm:pt>
    <dgm:pt modelId="{3E1FAAEF-766E-4F64-8E33-61C10531F448}">
      <dgm:prSet custT="1"/>
      <dgm:spPr/>
      <dgm:t>
        <a:bodyPr/>
        <a:lstStyle/>
        <a:p>
          <a:r>
            <a:rPr lang="en-GB" sz="1000" dirty="0"/>
            <a:t>Organic Social</a:t>
          </a:r>
        </a:p>
      </dgm:t>
    </dgm:pt>
    <dgm:pt modelId="{79654927-3716-46F0-88CF-C34C2AA962B7}" type="parTrans" cxnId="{C7AB1703-2A42-48E7-B435-AAC99041447B}">
      <dgm:prSet/>
      <dgm:spPr/>
      <dgm:t>
        <a:bodyPr/>
        <a:lstStyle/>
        <a:p>
          <a:endParaRPr lang="en-GB" sz="1000"/>
        </a:p>
      </dgm:t>
    </dgm:pt>
    <dgm:pt modelId="{B956676F-7526-401A-B65B-74CBF6D2AD10}" type="sibTrans" cxnId="{C7AB1703-2A42-48E7-B435-AAC99041447B}">
      <dgm:prSet/>
      <dgm:spPr/>
      <dgm:t>
        <a:bodyPr/>
        <a:lstStyle/>
        <a:p>
          <a:endParaRPr lang="en-GB" sz="1000"/>
        </a:p>
      </dgm:t>
    </dgm:pt>
    <dgm:pt modelId="{64A672B8-FEB1-4F30-87F9-F9C7EC2676B4}">
      <dgm:prSet custT="1"/>
      <dgm:spPr/>
      <dgm:t>
        <a:bodyPr/>
        <a:lstStyle/>
        <a:p>
          <a:r>
            <a:rPr lang="en-GB" sz="1000" dirty="0"/>
            <a:t>Head of Retention</a:t>
          </a:r>
        </a:p>
      </dgm:t>
    </dgm:pt>
    <dgm:pt modelId="{EDAA514A-E0B3-4251-B97D-E684854187CB}" type="parTrans" cxnId="{FAB64D19-FDF3-4ECB-8131-488D3C957B1E}">
      <dgm:prSet/>
      <dgm:spPr/>
      <dgm:t>
        <a:bodyPr/>
        <a:lstStyle/>
        <a:p>
          <a:endParaRPr lang="en-GB" sz="1000"/>
        </a:p>
      </dgm:t>
    </dgm:pt>
    <dgm:pt modelId="{28FE67E8-C034-493E-A288-D34DE52F18DF}" type="sibTrans" cxnId="{FAB64D19-FDF3-4ECB-8131-488D3C957B1E}">
      <dgm:prSet/>
      <dgm:spPr/>
      <dgm:t>
        <a:bodyPr/>
        <a:lstStyle/>
        <a:p>
          <a:endParaRPr lang="en-GB" sz="1000"/>
        </a:p>
      </dgm:t>
    </dgm:pt>
    <dgm:pt modelId="{B6B834B5-1364-4FC2-8019-BA7D247B7ACB}">
      <dgm:prSet custT="1"/>
      <dgm:spPr/>
      <dgm:t>
        <a:bodyPr/>
        <a:lstStyle/>
        <a:p>
          <a:r>
            <a:rPr lang="en-GB" sz="1000" dirty="0"/>
            <a:t>CRM Team</a:t>
          </a:r>
        </a:p>
      </dgm:t>
    </dgm:pt>
    <dgm:pt modelId="{E5C4FE17-C776-400C-AB8F-F151DD37F8CE}" type="parTrans" cxnId="{2F95FBCF-FE1A-4756-ACC9-055D99C13785}">
      <dgm:prSet/>
      <dgm:spPr/>
      <dgm:t>
        <a:bodyPr/>
        <a:lstStyle/>
        <a:p>
          <a:endParaRPr lang="en-GB" sz="1000"/>
        </a:p>
      </dgm:t>
    </dgm:pt>
    <dgm:pt modelId="{9EA86473-44C2-411E-B7F5-889D1C1EDA3B}" type="sibTrans" cxnId="{2F95FBCF-FE1A-4756-ACC9-055D99C13785}">
      <dgm:prSet/>
      <dgm:spPr/>
      <dgm:t>
        <a:bodyPr/>
        <a:lstStyle/>
        <a:p>
          <a:endParaRPr lang="en-GB" sz="1000"/>
        </a:p>
      </dgm:t>
    </dgm:pt>
    <dgm:pt modelId="{A155AFD6-24B3-48F1-B684-7621344E34A7}">
      <dgm:prSet custT="1"/>
      <dgm:spPr/>
      <dgm:t>
        <a:bodyPr/>
        <a:lstStyle/>
        <a:p>
          <a:r>
            <a:rPr lang="en-GB" sz="1000" dirty="0"/>
            <a:t>Promotions &amp; Loyalty</a:t>
          </a:r>
        </a:p>
      </dgm:t>
    </dgm:pt>
    <dgm:pt modelId="{AAEBF37C-C630-4E18-A6EE-5788D00A350C}" type="parTrans" cxnId="{70D9FF48-EACC-4458-92A8-A3D56042CC28}">
      <dgm:prSet/>
      <dgm:spPr/>
      <dgm:t>
        <a:bodyPr/>
        <a:lstStyle/>
        <a:p>
          <a:endParaRPr lang="en-GB" sz="1000"/>
        </a:p>
      </dgm:t>
    </dgm:pt>
    <dgm:pt modelId="{8B799720-E2DD-4F80-822D-91287974C09D}" type="sibTrans" cxnId="{70D9FF48-EACC-4458-92A8-A3D56042CC28}">
      <dgm:prSet/>
      <dgm:spPr/>
      <dgm:t>
        <a:bodyPr/>
        <a:lstStyle/>
        <a:p>
          <a:endParaRPr lang="en-GB" sz="1000"/>
        </a:p>
      </dgm:t>
    </dgm:pt>
    <dgm:pt modelId="{8B89E8A7-299B-4886-9F1A-D6095A1FB50C}">
      <dgm:prSet custT="1"/>
      <dgm:spPr/>
      <dgm:t>
        <a:bodyPr/>
        <a:lstStyle/>
        <a:p>
          <a:r>
            <a:rPr lang="en-GB" sz="1000" dirty="0">
              <a:solidFill>
                <a:srgbClr val="00B0F0"/>
              </a:solidFill>
            </a:rPr>
            <a:t>B.I. Insights &amp; Analytics</a:t>
          </a:r>
        </a:p>
      </dgm:t>
    </dgm:pt>
    <dgm:pt modelId="{309581E4-3BA8-482F-8FA9-83A91EF59BC6}" type="parTrans" cxnId="{991C01EF-D191-466D-B5B2-536B8AF160CC}">
      <dgm:prSet/>
      <dgm:spPr/>
      <dgm:t>
        <a:bodyPr/>
        <a:lstStyle/>
        <a:p>
          <a:endParaRPr lang="en-GB" sz="1000"/>
        </a:p>
      </dgm:t>
    </dgm:pt>
    <dgm:pt modelId="{A2B77FD6-4B6E-44C1-B0C6-22CEA185CB96}" type="sibTrans" cxnId="{991C01EF-D191-466D-B5B2-536B8AF160CC}">
      <dgm:prSet/>
      <dgm:spPr/>
      <dgm:t>
        <a:bodyPr/>
        <a:lstStyle/>
        <a:p>
          <a:endParaRPr lang="en-GB" sz="1000"/>
        </a:p>
      </dgm:t>
    </dgm:pt>
    <dgm:pt modelId="{A02A9A9C-E5F9-4F97-A635-60966994A2D2}">
      <dgm:prSet custT="1"/>
      <dgm:spPr/>
      <dgm:t>
        <a:bodyPr/>
        <a:lstStyle/>
        <a:p>
          <a:r>
            <a:rPr lang="en-GB" sz="1000" dirty="0">
              <a:solidFill>
                <a:srgbClr val="00B0F0"/>
              </a:solidFill>
            </a:rPr>
            <a:t>Data Analytics</a:t>
          </a:r>
        </a:p>
      </dgm:t>
    </dgm:pt>
    <dgm:pt modelId="{4DBC6600-7835-45E5-B88C-5B7A839CA0F1}" type="parTrans" cxnId="{E3D7165E-3544-4A7E-B57E-28E98D9F6056}">
      <dgm:prSet/>
      <dgm:spPr/>
      <dgm:t>
        <a:bodyPr/>
        <a:lstStyle/>
        <a:p>
          <a:endParaRPr lang="en-GB" sz="1000"/>
        </a:p>
      </dgm:t>
    </dgm:pt>
    <dgm:pt modelId="{E6865754-6F1D-45C1-AF48-4DD2F73D339B}" type="sibTrans" cxnId="{E3D7165E-3544-4A7E-B57E-28E98D9F6056}">
      <dgm:prSet/>
      <dgm:spPr/>
      <dgm:t>
        <a:bodyPr/>
        <a:lstStyle/>
        <a:p>
          <a:endParaRPr lang="en-GB" sz="1000"/>
        </a:p>
      </dgm:t>
    </dgm:pt>
    <dgm:pt modelId="{A7D1B721-33CF-49AD-96C7-51DE201049F0}">
      <dgm:prSet custT="1"/>
      <dgm:spPr/>
      <dgm:t>
        <a:bodyPr/>
        <a:lstStyle/>
        <a:p>
          <a:r>
            <a:rPr lang="en-GB" sz="1000" dirty="0"/>
            <a:t>Head of PR &amp; Social</a:t>
          </a:r>
          <a:endParaRPr lang="en-US" sz="1000" dirty="0"/>
        </a:p>
      </dgm:t>
    </dgm:pt>
    <dgm:pt modelId="{4A33CC8A-E5E8-4C2E-98E3-51AE1B3BA924}" type="parTrans" cxnId="{DA213D4F-3F24-4FA9-A097-BFF1F5009FCC}">
      <dgm:prSet/>
      <dgm:spPr/>
      <dgm:t>
        <a:bodyPr/>
        <a:lstStyle/>
        <a:p>
          <a:endParaRPr lang="en-GB" sz="1000"/>
        </a:p>
      </dgm:t>
    </dgm:pt>
    <dgm:pt modelId="{CCF915E6-C779-4703-B82A-8F90C3CA29A9}" type="sibTrans" cxnId="{DA213D4F-3F24-4FA9-A097-BFF1F5009FCC}">
      <dgm:prSet/>
      <dgm:spPr/>
      <dgm:t>
        <a:bodyPr/>
        <a:lstStyle/>
        <a:p>
          <a:endParaRPr lang="en-GB" sz="1000"/>
        </a:p>
      </dgm:t>
    </dgm:pt>
    <dgm:pt modelId="{31A0BE28-52FF-433C-93A8-C6499864C2AF}">
      <dgm:prSet custT="1"/>
      <dgm:spPr/>
      <dgm:t>
        <a:bodyPr/>
        <a:lstStyle/>
        <a:p>
          <a:r>
            <a:rPr lang="en-US" sz="1000" dirty="0"/>
            <a:t>Head of Marketing Creative</a:t>
          </a:r>
        </a:p>
      </dgm:t>
    </dgm:pt>
    <dgm:pt modelId="{B3966C62-86C6-4E8B-854E-7F9B1386BB0D}" type="parTrans" cxnId="{4383E4EF-C5F9-4582-866B-261B8399CE4E}">
      <dgm:prSet/>
      <dgm:spPr/>
      <dgm:t>
        <a:bodyPr/>
        <a:lstStyle/>
        <a:p>
          <a:endParaRPr lang="en-GB" sz="1000"/>
        </a:p>
      </dgm:t>
    </dgm:pt>
    <dgm:pt modelId="{6A269EE5-6CBE-4EF5-96CD-7C538E9D523A}" type="sibTrans" cxnId="{4383E4EF-C5F9-4582-866B-261B8399CE4E}">
      <dgm:prSet/>
      <dgm:spPr/>
      <dgm:t>
        <a:bodyPr/>
        <a:lstStyle/>
        <a:p>
          <a:endParaRPr lang="en-GB" sz="1000"/>
        </a:p>
      </dgm:t>
    </dgm:pt>
    <dgm:pt modelId="{B521AB30-022E-49E6-9A19-7ACFBF792A94}">
      <dgm:prSet custT="1"/>
      <dgm:spPr/>
      <dgm:t>
        <a:bodyPr/>
        <a:lstStyle/>
        <a:p>
          <a:r>
            <a:rPr lang="en-US" sz="1000" dirty="0"/>
            <a:t>Product Management Team</a:t>
          </a:r>
        </a:p>
      </dgm:t>
    </dgm:pt>
    <dgm:pt modelId="{3224B262-C618-4C9C-A660-98BB237F913A}" type="parTrans" cxnId="{23117B93-DF28-4D2F-B748-D700CB609201}">
      <dgm:prSet/>
      <dgm:spPr/>
      <dgm:t>
        <a:bodyPr/>
        <a:lstStyle/>
        <a:p>
          <a:endParaRPr lang="en-GB" sz="1000"/>
        </a:p>
      </dgm:t>
    </dgm:pt>
    <dgm:pt modelId="{684392CB-14EB-4EBA-B017-67D108134B28}" type="sibTrans" cxnId="{23117B93-DF28-4D2F-B748-D700CB609201}">
      <dgm:prSet/>
      <dgm:spPr/>
      <dgm:t>
        <a:bodyPr/>
        <a:lstStyle/>
        <a:p>
          <a:endParaRPr lang="en-GB" sz="1000"/>
        </a:p>
      </dgm:t>
    </dgm:pt>
    <dgm:pt modelId="{3DF08272-FB17-4235-BF90-83788DF8FA10}">
      <dgm:prSet custT="1"/>
      <dgm:spPr/>
      <dgm:t>
        <a:bodyPr/>
        <a:lstStyle/>
        <a:p>
          <a:r>
            <a:rPr lang="en-US" sz="1000" dirty="0"/>
            <a:t>Head of Growth</a:t>
          </a:r>
        </a:p>
      </dgm:t>
    </dgm:pt>
    <dgm:pt modelId="{7A4BF2ED-E893-446C-B244-493E7F2BF6EC}" type="parTrans" cxnId="{F212CB90-0647-45F6-A97D-BA4801153C16}">
      <dgm:prSet/>
      <dgm:spPr/>
      <dgm:t>
        <a:bodyPr/>
        <a:lstStyle/>
        <a:p>
          <a:endParaRPr lang="en-GB" sz="1000"/>
        </a:p>
      </dgm:t>
    </dgm:pt>
    <dgm:pt modelId="{BE50D348-49D9-48F4-8016-207482922486}" type="sibTrans" cxnId="{F212CB90-0647-45F6-A97D-BA4801153C16}">
      <dgm:prSet/>
      <dgm:spPr/>
      <dgm:t>
        <a:bodyPr/>
        <a:lstStyle/>
        <a:p>
          <a:endParaRPr lang="en-GB" sz="1000"/>
        </a:p>
      </dgm:t>
    </dgm:pt>
    <dgm:pt modelId="{8CC32589-4576-4039-A38D-CAB68A89FA15}">
      <dgm:prSet custT="1"/>
      <dgm:spPr/>
      <dgm:t>
        <a:bodyPr/>
        <a:lstStyle/>
        <a:p>
          <a:r>
            <a:rPr lang="en-US" sz="1000" dirty="0"/>
            <a:t>UA Team (H’Casual)</a:t>
          </a:r>
        </a:p>
      </dgm:t>
    </dgm:pt>
    <dgm:pt modelId="{F8C9A256-D7C6-4E01-9B6C-223E9623E200}" type="parTrans" cxnId="{F9F4033F-BB33-4268-9874-8E6D4A29DB39}">
      <dgm:prSet/>
      <dgm:spPr/>
      <dgm:t>
        <a:bodyPr/>
        <a:lstStyle/>
        <a:p>
          <a:endParaRPr lang="en-GB" sz="1000"/>
        </a:p>
      </dgm:t>
    </dgm:pt>
    <dgm:pt modelId="{BADFF734-FEBF-4D75-BE77-407CE34D4782}" type="sibTrans" cxnId="{F9F4033F-BB33-4268-9874-8E6D4A29DB39}">
      <dgm:prSet/>
      <dgm:spPr/>
      <dgm:t>
        <a:bodyPr/>
        <a:lstStyle/>
        <a:p>
          <a:endParaRPr lang="en-GB" sz="1000"/>
        </a:p>
      </dgm:t>
    </dgm:pt>
    <dgm:pt modelId="{C99BD309-57ED-4C41-AC54-F8E655D6248E}">
      <dgm:prSet custT="1"/>
      <dgm:spPr/>
      <dgm:t>
        <a:bodyPr/>
        <a:lstStyle/>
        <a:p>
          <a:r>
            <a:rPr lang="en-US" sz="1000" dirty="0"/>
            <a:t>Design Team</a:t>
          </a:r>
        </a:p>
      </dgm:t>
    </dgm:pt>
    <dgm:pt modelId="{D0E1ED10-6696-4675-B634-02A2628A1313}" type="parTrans" cxnId="{01D95A08-310F-4220-82F2-375587A59AC1}">
      <dgm:prSet/>
      <dgm:spPr/>
      <dgm:t>
        <a:bodyPr/>
        <a:lstStyle/>
        <a:p>
          <a:endParaRPr lang="en-GB" sz="1000"/>
        </a:p>
      </dgm:t>
    </dgm:pt>
    <dgm:pt modelId="{86C8892C-017B-4926-A8E4-5432F3A8E6EA}" type="sibTrans" cxnId="{01D95A08-310F-4220-82F2-375587A59AC1}">
      <dgm:prSet/>
      <dgm:spPr/>
      <dgm:t>
        <a:bodyPr/>
        <a:lstStyle/>
        <a:p>
          <a:endParaRPr lang="en-GB" sz="1000"/>
        </a:p>
      </dgm:t>
    </dgm:pt>
    <dgm:pt modelId="{A559ADE3-2ECA-48DD-9F1F-B929AD05393E}">
      <dgm:prSet custT="1"/>
      <dgm:spPr/>
      <dgm:t>
        <a:bodyPr/>
        <a:lstStyle/>
        <a:p>
          <a:r>
            <a:rPr lang="en-US" sz="1000" dirty="0"/>
            <a:t>Monetisation Manager</a:t>
          </a:r>
        </a:p>
      </dgm:t>
    </dgm:pt>
    <dgm:pt modelId="{98FC2CB6-6D19-4EA5-81A7-3D28F84D37CF}" type="parTrans" cxnId="{7DFAD2DE-81B1-4287-A89E-C62FC723A3D5}">
      <dgm:prSet/>
      <dgm:spPr/>
      <dgm:t>
        <a:bodyPr/>
        <a:lstStyle/>
        <a:p>
          <a:endParaRPr lang="en-GB" sz="1000"/>
        </a:p>
      </dgm:t>
    </dgm:pt>
    <dgm:pt modelId="{163FDF68-9EA8-43FB-BCF7-5CD34848B6D7}" type="sibTrans" cxnId="{7DFAD2DE-81B1-4287-A89E-C62FC723A3D5}">
      <dgm:prSet/>
      <dgm:spPr/>
      <dgm:t>
        <a:bodyPr/>
        <a:lstStyle/>
        <a:p>
          <a:endParaRPr lang="en-GB" sz="1000"/>
        </a:p>
      </dgm:t>
    </dgm:pt>
    <dgm:pt modelId="{44897B90-2000-427A-9F0F-3C520BFEE6F6}">
      <dgm:prSet custT="1"/>
      <dgm:spPr/>
      <dgm:t>
        <a:bodyPr/>
        <a:lstStyle/>
        <a:p>
          <a:r>
            <a:rPr lang="en-US" sz="1000" dirty="0"/>
            <a:t>Monetisation &amp; Ad Ops</a:t>
          </a:r>
        </a:p>
      </dgm:t>
    </dgm:pt>
    <dgm:pt modelId="{8CA9D968-A9CD-4ECF-84B1-ABD95F900F6F}" type="parTrans" cxnId="{19607B20-7C66-45B1-9292-26F42591026B}">
      <dgm:prSet/>
      <dgm:spPr/>
      <dgm:t>
        <a:bodyPr/>
        <a:lstStyle/>
        <a:p>
          <a:endParaRPr lang="en-GB" sz="1000"/>
        </a:p>
      </dgm:t>
    </dgm:pt>
    <dgm:pt modelId="{25271521-1981-4392-A43C-A3FF7C98AEA1}" type="sibTrans" cxnId="{19607B20-7C66-45B1-9292-26F42591026B}">
      <dgm:prSet/>
      <dgm:spPr/>
      <dgm:t>
        <a:bodyPr/>
        <a:lstStyle/>
        <a:p>
          <a:endParaRPr lang="en-GB" sz="1000"/>
        </a:p>
      </dgm:t>
    </dgm:pt>
    <dgm:pt modelId="{56B237B0-9B82-4117-B4A6-7373D4B0AEED}">
      <dgm:prSet custT="1"/>
      <dgm:spPr/>
      <dgm:t>
        <a:bodyPr/>
        <a:lstStyle/>
        <a:p>
          <a:r>
            <a:rPr lang="en-US" sz="1000" dirty="0"/>
            <a:t>Influencer Marketing</a:t>
          </a:r>
          <a:endParaRPr lang="en-GB" sz="1000" dirty="0"/>
        </a:p>
      </dgm:t>
    </dgm:pt>
    <dgm:pt modelId="{E69EE733-283A-4CE0-9A33-B5CF25DDDD53}" type="parTrans" cxnId="{C96BDCA8-EFD5-46C4-9850-082D5ADAA279}">
      <dgm:prSet/>
      <dgm:spPr/>
      <dgm:t>
        <a:bodyPr/>
        <a:lstStyle/>
        <a:p>
          <a:endParaRPr lang="en-GB" sz="1000"/>
        </a:p>
      </dgm:t>
    </dgm:pt>
    <dgm:pt modelId="{FE090F69-85B5-447A-97A1-4051515E6E75}" type="sibTrans" cxnId="{C96BDCA8-EFD5-46C4-9850-082D5ADAA279}">
      <dgm:prSet/>
      <dgm:spPr/>
      <dgm:t>
        <a:bodyPr/>
        <a:lstStyle/>
        <a:p>
          <a:endParaRPr lang="en-GB" sz="1000"/>
        </a:p>
      </dgm:t>
    </dgm:pt>
    <dgm:pt modelId="{343BECAC-0F4E-496F-9AA2-FBCDCB04812C}">
      <dgm:prSet custT="1"/>
      <dgm:spPr/>
      <dgm:t>
        <a:bodyPr/>
        <a:lstStyle/>
        <a:p>
          <a:r>
            <a:rPr lang="en-US" sz="1000" dirty="0"/>
            <a:t>SEO &amp; ASO</a:t>
          </a:r>
        </a:p>
      </dgm:t>
    </dgm:pt>
    <dgm:pt modelId="{81E566D2-01B7-4E58-94C5-D5BC75960596}" type="parTrans" cxnId="{80C5540B-4513-4140-92A6-07F589892196}">
      <dgm:prSet/>
      <dgm:spPr/>
      <dgm:t>
        <a:bodyPr/>
        <a:lstStyle/>
        <a:p>
          <a:endParaRPr lang="en-GB" sz="1000"/>
        </a:p>
      </dgm:t>
    </dgm:pt>
    <dgm:pt modelId="{FA7E350A-86F7-49E5-B874-24EB4FE30EC9}" type="sibTrans" cxnId="{80C5540B-4513-4140-92A6-07F589892196}">
      <dgm:prSet/>
      <dgm:spPr/>
      <dgm:t>
        <a:bodyPr/>
        <a:lstStyle/>
        <a:p>
          <a:endParaRPr lang="en-GB" sz="1000"/>
        </a:p>
      </dgm:t>
    </dgm:pt>
    <dgm:pt modelId="{0788CD91-606C-4617-86B1-EDCCF2F3968C}">
      <dgm:prSet custT="1"/>
      <dgm:spPr/>
      <dgm:t>
        <a:bodyPr/>
        <a:lstStyle/>
        <a:p>
          <a:r>
            <a:rPr lang="en-US" sz="1000" dirty="0"/>
            <a:t>Paid Search (PPC, Paid Social, SDK)</a:t>
          </a:r>
        </a:p>
      </dgm:t>
    </dgm:pt>
    <dgm:pt modelId="{D85F8345-AC92-4FCA-A5CB-CA179E905C39}" type="parTrans" cxnId="{178CDDEF-4A08-4138-BB9F-247EB1CF5E1D}">
      <dgm:prSet/>
      <dgm:spPr/>
      <dgm:t>
        <a:bodyPr/>
        <a:lstStyle/>
        <a:p>
          <a:endParaRPr lang="en-GB" sz="1000"/>
        </a:p>
      </dgm:t>
    </dgm:pt>
    <dgm:pt modelId="{1FA27AA4-9BB0-47CB-9BB6-A1C3ADE1535D}" type="sibTrans" cxnId="{178CDDEF-4A08-4138-BB9F-247EB1CF5E1D}">
      <dgm:prSet/>
      <dgm:spPr/>
      <dgm:t>
        <a:bodyPr/>
        <a:lstStyle/>
        <a:p>
          <a:endParaRPr lang="en-GB" sz="1000"/>
        </a:p>
      </dgm:t>
    </dgm:pt>
    <dgm:pt modelId="{A090B0A2-558E-4514-86C1-8BA257457C9F}">
      <dgm:prSet custT="1"/>
      <dgm:spPr/>
      <dgm:t>
        <a:bodyPr/>
        <a:lstStyle/>
        <a:p>
          <a:r>
            <a:rPr lang="en-US" sz="1000" dirty="0"/>
            <a:t>CRO</a:t>
          </a:r>
        </a:p>
      </dgm:t>
    </dgm:pt>
    <dgm:pt modelId="{590CF8A1-B4A1-497D-8DC2-9F1411C29B52}" type="parTrans" cxnId="{31E544A8-923C-483E-80D8-6151DFF751A6}">
      <dgm:prSet/>
      <dgm:spPr/>
      <dgm:t>
        <a:bodyPr/>
        <a:lstStyle/>
        <a:p>
          <a:endParaRPr lang="en-GB"/>
        </a:p>
      </dgm:t>
    </dgm:pt>
    <dgm:pt modelId="{974E63BF-A145-476E-B54A-A5D8A2F108AD}" type="sibTrans" cxnId="{31E544A8-923C-483E-80D8-6151DFF751A6}">
      <dgm:prSet/>
      <dgm:spPr/>
      <dgm:t>
        <a:bodyPr/>
        <a:lstStyle/>
        <a:p>
          <a:endParaRPr lang="en-GB"/>
        </a:p>
      </dgm:t>
    </dgm:pt>
    <dgm:pt modelId="{05D05D04-682C-489A-9F23-C0CB8E66F56C}">
      <dgm:prSet custT="1"/>
      <dgm:spPr/>
      <dgm:t>
        <a:bodyPr/>
        <a:lstStyle/>
        <a:p>
          <a:r>
            <a:rPr lang="en-US" sz="1000" dirty="0"/>
            <a:t>UX/ UI</a:t>
          </a:r>
        </a:p>
      </dgm:t>
    </dgm:pt>
    <dgm:pt modelId="{ABC73A9A-1AA0-4DF4-B6F1-C2DA8266C6D7}" type="parTrans" cxnId="{83A4EF4E-C1EE-4415-86BD-D3CB887B61BB}">
      <dgm:prSet/>
      <dgm:spPr/>
      <dgm:t>
        <a:bodyPr/>
        <a:lstStyle/>
        <a:p>
          <a:endParaRPr lang="en-GB"/>
        </a:p>
      </dgm:t>
    </dgm:pt>
    <dgm:pt modelId="{96E4B5A7-2287-4AFB-A8E4-0251B72D5321}" type="sibTrans" cxnId="{83A4EF4E-C1EE-4415-86BD-D3CB887B61BB}">
      <dgm:prSet/>
      <dgm:spPr/>
      <dgm:t>
        <a:bodyPr/>
        <a:lstStyle/>
        <a:p>
          <a:endParaRPr lang="en-GB"/>
        </a:p>
      </dgm:t>
    </dgm:pt>
    <dgm:pt modelId="{D5D86EB0-8A4D-4022-B993-029E699CA27A}">
      <dgm:prSet custT="1"/>
      <dgm:spPr/>
      <dgm:t>
        <a:bodyPr/>
        <a:lstStyle/>
        <a:p>
          <a:r>
            <a:rPr lang="en-US" sz="1000" dirty="0"/>
            <a:t>Copy</a:t>
          </a:r>
        </a:p>
      </dgm:t>
    </dgm:pt>
    <dgm:pt modelId="{A94ECF88-4206-41A9-8600-235F30C4145C}" type="parTrans" cxnId="{020A9548-A1FD-43F3-B679-9509302EB306}">
      <dgm:prSet/>
      <dgm:spPr/>
      <dgm:t>
        <a:bodyPr/>
        <a:lstStyle/>
        <a:p>
          <a:endParaRPr lang="en-GB"/>
        </a:p>
      </dgm:t>
    </dgm:pt>
    <dgm:pt modelId="{BEEF7BB2-DC27-4F2E-8F4D-8412317A630B}" type="sibTrans" cxnId="{020A9548-A1FD-43F3-B679-9509302EB306}">
      <dgm:prSet/>
      <dgm:spPr/>
      <dgm:t>
        <a:bodyPr/>
        <a:lstStyle/>
        <a:p>
          <a:endParaRPr lang="en-GB"/>
        </a:p>
      </dgm:t>
    </dgm:pt>
    <dgm:pt modelId="{EE15EC75-F469-4961-B0A7-67A1A663D258}">
      <dgm:prSet custT="1"/>
      <dgm:spPr/>
      <dgm:t>
        <a:bodyPr/>
        <a:lstStyle/>
        <a:p>
          <a:r>
            <a:rPr lang="en-GB" sz="1000" dirty="0"/>
            <a:t>Video &amp; Rich Content</a:t>
          </a:r>
        </a:p>
      </dgm:t>
    </dgm:pt>
    <dgm:pt modelId="{3C4835AD-E372-4C3A-89DC-39E257A89E93}" type="parTrans" cxnId="{316F621E-20D7-432D-BDD3-B955B34CCC5B}">
      <dgm:prSet/>
      <dgm:spPr/>
      <dgm:t>
        <a:bodyPr/>
        <a:lstStyle/>
        <a:p>
          <a:endParaRPr lang="en-GB"/>
        </a:p>
      </dgm:t>
    </dgm:pt>
    <dgm:pt modelId="{3F6C205C-B308-410A-8C9B-F1C3C0B922D2}" type="sibTrans" cxnId="{316F621E-20D7-432D-BDD3-B955B34CCC5B}">
      <dgm:prSet/>
      <dgm:spPr/>
      <dgm:t>
        <a:bodyPr/>
        <a:lstStyle/>
        <a:p>
          <a:endParaRPr lang="en-GB"/>
        </a:p>
      </dgm:t>
    </dgm:pt>
    <dgm:pt modelId="{8C24FE3A-F9B5-4BED-BC64-753EDC1C7304}">
      <dgm:prSet custT="1"/>
      <dgm:spPr/>
      <dgm:t>
        <a:bodyPr/>
        <a:lstStyle/>
        <a:p>
          <a:r>
            <a:rPr lang="en-US" sz="1000" dirty="0"/>
            <a:t>Videographer</a:t>
          </a:r>
        </a:p>
      </dgm:t>
    </dgm:pt>
    <dgm:pt modelId="{EDEE0B69-42FB-4BAE-B373-E4A508E77923}" type="parTrans" cxnId="{67404345-36B3-487F-92F5-7616CDF7F19E}">
      <dgm:prSet/>
      <dgm:spPr/>
      <dgm:t>
        <a:bodyPr/>
        <a:lstStyle/>
        <a:p>
          <a:endParaRPr lang="en-GB"/>
        </a:p>
      </dgm:t>
    </dgm:pt>
    <dgm:pt modelId="{4355F06A-7728-479D-9EC7-4EFCBDE7079F}" type="sibTrans" cxnId="{67404345-36B3-487F-92F5-7616CDF7F19E}">
      <dgm:prSet/>
      <dgm:spPr/>
      <dgm:t>
        <a:bodyPr/>
        <a:lstStyle/>
        <a:p>
          <a:endParaRPr lang="en-GB"/>
        </a:p>
      </dgm:t>
    </dgm:pt>
    <dgm:pt modelId="{3741B01E-0870-4B86-B324-8AD91E5BB710}">
      <dgm:prSet custT="1"/>
      <dgm:spPr/>
      <dgm:t>
        <a:bodyPr/>
        <a:lstStyle/>
        <a:p>
          <a:r>
            <a:rPr lang="en-US" sz="1000" dirty="0"/>
            <a:t>Motion Graphics/ Editing</a:t>
          </a:r>
        </a:p>
      </dgm:t>
    </dgm:pt>
    <dgm:pt modelId="{3EDD8EFB-7E05-4DEC-956C-DB6C55A8F44F}" type="parTrans" cxnId="{83854640-036A-43DB-B27C-5B23C75284D4}">
      <dgm:prSet/>
      <dgm:spPr/>
      <dgm:t>
        <a:bodyPr/>
        <a:lstStyle/>
        <a:p>
          <a:endParaRPr lang="en-GB"/>
        </a:p>
      </dgm:t>
    </dgm:pt>
    <dgm:pt modelId="{4EF04B6E-96B3-48DD-83F3-AC98BB20BB4E}" type="sibTrans" cxnId="{83854640-036A-43DB-B27C-5B23C75284D4}">
      <dgm:prSet/>
      <dgm:spPr/>
      <dgm:t>
        <a:bodyPr/>
        <a:lstStyle/>
        <a:p>
          <a:endParaRPr lang="en-GB"/>
        </a:p>
      </dgm:t>
    </dgm:pt>
    <dgm:pt modelId="{1EC0695C-8F92-45B7-AD0D-B3EE956CD822}" type="pres">
      <dgm:prSet presAssocID="{56BFC301-EE26-40CB-9DBA-CA1A41BBAC69}" presName="Name0" presStyleCnt="0">
        <dgm:presLayoutVars>
          <dgm:orgChart val="1"/>
          <dgm:chPref val="1"/>
          <dgm:dir/>
          <dgm:animOne val="branch"/>
          <dgm:animLvl val="lvl"/>
          <dgm:resizeHandles/>
        </dgm:presLayoutVars>
      </dgm:prSet>
      <dgm:spPr/>
    </dgm:pt>
    <dgm:pt modelId="{95DDD8D0-97CD-43FF-ACDF-08BE015C4F15}" type="pres">
      <dgm:prSet presAssocID="{ACE60939-EF18-4499-B3EB-19A92C8D39B4}" presName="hierRoot1" presStyleCnt="0">
        <dgm:presLayoutVars>
          <dgm:hierBranch val="init"/>
        </dgm:presLayoutVars>
      </dgm:prSet>
      <dgm:spPr/>
    </dgm:pt>
    <dgm:pt modelId="{FD167042-006A-4FBE-8879-FFC9D74483C1}" type="pres">
      <dgm:prSet presAssocID="{ACE60939-EF18-4499-B3EB-19A92C8D39B4}" presName="rootComposite1" presStyleCnt="0"/>
      <dgm:spPr/>
    </dgm:pt>
    <dgm:pt modelId="{FFC1EE5F-1504-4DC8-8AED-53A3F2A8358D}" type="pres">
      <dgm:prSet presAssocID="{ACE60939-EF18-4499-B3EB-19A92C8D39B4}" presName="rootText1" presStyleLbl="alignAcc1" presStyleIdx="0" presStyleCnt="0">
        <dgm:presLayoutVars>
          <dgm:chPref val="3"/>
        </dgm:presLayoutVars>
      </dgm:prSet>
      <dgm:spPr/>
    </dgm:pt>
    <dgm:pt modelId="{CA2BBB1D-7192-4EDB-B2F6-7AA3BD187F7B}" type="pres">
      <dgm:prSet presAssocID="{ACE60939-EF18-4499-B3EB-19A92C8D39B4}" presName="topArc1" presStyleLbl="parChTrans1D1" presStyleIdx="0" presStyleCnt="50"/>
      <dgm:spPr/>
    </dgm:pt>
    <dgm:pt modelId="{F67A6B9F-450C-41EE-A5C3-BC107003040F}" type="pres">
      <dgm:prSet presAssocID="{ACE60939-EF18-4499-B3EB-19A92C8D39B4}" presName="bottomArc1" presStyleLbl="parChTrans1D1" presStyleIdx="1" presStyleCnt="50"/>
      <dgm:spPr/>
    </dgm:pt>
    <dgm:pt modelId="{297C780A-0E06-49C1-BB97-00F51F9E553E}" type="pres">
      <dgm:prSet presAssocID="{ACE60939-EF18-4499-B3EB-19A92C8D39B4}" presName="topConnNode1" presStyleLbl="node1" presStyleIdx="0" presStyleCnt="0"/>
      <dgm:spPr/>
    </dgm:pt>
    <dgm:pt modelId="{0E4F47F9-B871-4A8F-A2A4-6FCD5C149ECE}" type="pres">
      <dgm:prSet presAssocID="{ACE60939-EF18-4499-B3EB-19A92C8D39B4}" presName="hierChild2" presStyleCnt="0"/>
      <dgm:spPr/>
    </dgm:pt>
    <dgm:pt modelId="{1F431673-EF12-49F0-BD40-CB39CE15ED66}" type="pres">
      <dgm:prSet presAssocID="{8C8D1F9D-E88A-42EB-8999-6D121A341786}" presName="Name28" presStyleLbl="parChTrans1D2" presStyleIdx="0" presStyleCnt="4"/>
      <dgm:spPr/>
    </dgm:pt>
    <dgm:pt modelId="{7434B1C8-BC2E-43E9-8EA9-8C7BD6FEECE5}" type="pres">
      <dgm:prSet presAssocID="{D2DBEA72-3496-4578-B8CB-198997E72774}" presName="hierRoot2" presStyleCnt="0">
        <dgm:presLayoutVars>
          <dgm:hierBranch val="init"/>
        </dgm:presLayoutVars>
      </dgm:prSet>
      <dgm:spPr/>
    </dgm:pt>
    <dgm:pt modelId="{7988F916-E8B5-4A21-A35B-0AA12E4FFDDB}" type="pres">
      <dgm:prSet presAssocID="{D2DBEA72-3496-4578-B8CB-198997E72774}" presName="rootComposite2" presStyleCnt="0"/>
      <dgm:spPr/>
    </dgm:pt>
    <dgm:pt modelId="{C252F725-7F31-4F86-AF34-D9CE31B7D2EE}" type="pres">
      <dgm:prSet presAssocID="{D2DBEA72-3496-4578-B8CB-198997E72774}" presName="rootText2" presStyleLbl="alignAcc1" presStyleIdx="0" presStyleCnt="0">
        <dgm:presLayoutVars>
          <dgm:chPref val="3"/>
        </dgm:presLayoutVars>
      </dgm:prSet>
      <dgm:spPr/>
    </dgm:pt>
    <dgm:pt modelId="{0CBB90AD-9348-4348-8E28-2448615F8912}" type="pres">
      <dgm:prSet presAssocID="{D2DBEA72-3496-4578-B8CB-198997E72774}" presName="topArc2" presStyleLbl="parChTrans1D1" presStyleIdx="2" presStyleCnt="50"/>
      <dgm:spPr/>
    </dgm:pt>
    <dgm:pt modelId="{AFD7C744-5DBB-4ADF-A1B2-CE715836AD62}" type="pres">
      <dgm:prSet presAssocID="{D2DBEA72-3496-4578-B8CB-198997E72774}" presName="bottomArc2" presStyleLbl="parChTrans1D1" presStyleIdx="3" presStyleCnt="50"/>
      <dgm:spPr/>
    </dgm:pt>
    <dgm:pt modelId="{602CF6DA-1BFE-47B7-853C-9368FC1B9FA1}" type="pres">
      <dgm:prSet presAssocID="{D2DBEA72-3496-4578-B8CB-198997E72774}" presName="topConnNode2" presStyleLbl="node2" presStyleIdx="0" presStyleCnt="0"/>
      <dgm:spPr/>
    </dgm:pt>
    <dgm:pt modelId="{F652F7DC-E60C-4699-AF75-9D212167F933}" type="pres">
      <dgm:prSet presAssocID="{D2DBEA72-3496-4578-B8CB-198997E72774}" presName="hierChild4" presStyleCnt="0"/>
      <dgm:spPr/>
    </dgm:pt>
    <dgm:pt modelId="{2511C79E-B69C-474F-BB2B-B73A2AC4A661}" type="pres">
      <dgm:prSet presAssocID="{98FC2CB6-6D19-4EA5-81A7-3D28F84D37CF}" presName="Name28" presStyleLbl="parChTrans1D3" presStyleIdx="0" presStyleCnt="10"/>
      <dgm:spPr/>
    </dgm:pt>
    <dgm:pt modelId="{D5F0B9B6-FB88-4D21-B15B-43DAD0F4118C}" type="pres">
      <dgm:prSet presAssocID="{A559ADE3-2ECA-48DD-9F1F-B929AD05393E}" presName="hierRoot2" presStyleCnt="0">
        <dgm:presLayoutVars>
          <dgm:hierBranch val="init"/>
        </dgm:presLayoutVars>
      </dgm:prSet>
      <dgm:spPr/>
    </dgm:pt>
    <dgm:pt modelId="{327C5574-9017-49CA-8249-7F9B5CE37348}" type="pres">
      <dgm:prSet presAssocID="{A559ADE3-2ECA-48DD-9F1F-B929AD05393E}" presName="rootComposite2" presStyleCnt="0"/>
      <dgm:spPr/>
    </dgm:pt>
    <dgm:pt modelId="{61353965-95A1-491A-A62B-2D6C8342D5BD}" type="pres">
      <dgm:prSet presAssocID="{A559ADE3-2ECA-48DD-9F1F-B929AD05393E}" presName="rootText2" presStyleLbl="alignAcc1" presStyleIdx="0" presStyleCnt="0">
        <dgm:presLayoutVars>
          <dgm:chPref val="3"/>
        </dgm:presLayoutVars>
      </dgm:prSet>
      <dgm:spPr/>
    </dgm:pt>
    <dgm:pt modelId="{0C9DC343-647C-4506-AA18-A4201A1D3E11}" type="pres">
      <dgm:prSet presAssocID="{A559ADE3-2ECA-48DD-9F1F-B929AD05393E}" presName="topArc2" presStyleLbl="parChTrans1D1" presStyleIdx="4" presStyleCnt="50"/>
      <dgm:spPr/>
    </dgm:pt>
    <dgm:pt modelId="{FFB163AF-E482-4F37-B356-98DF5F63ECB0}" type="pres">
      <dgm:prSet presAssocID="{A559ADE3-2ECA-48DD-9F1F-B929AD05393E}" presName="bottomArc2" presStyleLbl="parChTrans1D1" presStyleIdx="5" presStyleCnt="50"/>
      <dgm:spPr/>
    </dgm:pt>
    <dgm:pt modelId="{62DFB3AA-0ADC-4547-A2CD-940D425418FA}" type="pres">
      <dgm:prSet presAssocID="{A559ADE3-2ECA-48DD-9F1F-B929AD05393E}" presName="topConnNode2" presStyleLbl="node3" presStyleIdx="0" presStyleCnt="0"/>
      <dgm:spPr/>
    </dgm:pt>
    <dgm:pt modelId="{AA8FCB6D-24A0-481F-891A-80DCFACDB769}" type="pres">
      <dgm:prSet presAssocID="{A559ADE3-2ECA-48DD-9F1F-B929AD05393E}" presName="hierChild4" presStyleCnt="0"/>
      <dgm:spPr/>
    </dgm:pt>
    <dgm:pt modelId="{72D4F2FA-FB81-4CA0-A524-2BF3DC91BC91}" type="pres">
      <dgm:prSet presAssocID="{A559ADE3-2ECA-48DD-9F1F-B929AD05393E}" presName="hierChild5" presStyleCnt="0"/>
      <dgm:spPr/>
    </dgm:pt>
    <dgm:pt modelId="{AD3BC84F-11BA-42E0-B073-FAF474B9F3A9}" type="pres">
      <dgm:prSet presAssocID="{8CA9D968-A9CD-4ECF-84B1-ABD95F900F6F}" presName="Name28" presStyleLbl="parChTrans1D3" presStyleIdx="1" presStyleCnt="10"/>
      <dgm:spPr/>
    </dgm:pt>
    <dgm:pt modelId="{64811A45-F5B3-47F3-9A32-3B068F81D69C}" type="pres">
      <dgm:prSet presAssocID="{44897B90-2000-427A-9F0F-3C520BFEE6F6}" presName="hierRoot2" presStyleCnt="0">
        <dgm:presLayoutVars>
          <dgm:hierBranch val="init"/>
        </dgm:presLayoutVars>
      </dgm:prSet>
      <dgm:spPr/>
    </dgm:pt>
    <dgm:pt modelId="{CDEC122B-7888-4D2A-B835-A3FF3EA765B6}" type="pres">
      <dgm:prSet presAssocID="{44897B90-2000-427A-9F0F-3C520BFEE6F6}" presName="rootComposite2" presStyleCnt="0"/>
      <dgm:spPr/>
    </dgm:pt>
    <dgm:pt modelId="{20078AAB-BA78-483E-B1F0-A22C176C851F}" type="pres">
      <dgm:prSet presAssocID="{44897B90-2000-427A-9F0F-3C520BFEE6F6}" presName="rootText2" presStyleLbl="alignAcc1" presStyleIdx="0" presStyleCnt="0">
        <dgm:presLayoutVars>
          <dgm:chPref val="3"/>
        </dgm:presLayoutVars>
      </dgm:prSet>
      <dgm:spPr/>
    </dgm:pt>
    <dgm:pt modelId="{E7BDC7D6-8B42-482C-B3C7-FFF09CDFE271}" type="pres">
      <dgm:prSet presAssocID="{44897B90-2000-427A-9F0F-3C520BFEE6F6}" presName="topArc2" presStyleLbl="parChTrans1D1" presStyleIdx="6" presStyleCnt="50"/>
      <dgm:spPr/>
    </dgm:pt>
    <dgm:pt modelId="{70971549-3402-4D06-94F5-BF3579078C76}" type="pres">
      <dgm:prSet presAssocID="{44897B90-2000-427A-9F0F-3C520BFEE6F6}" presName="bottomArc2" presStyleLbl="parChTrans1D1" presStyleIdx="7" presStyleCnt="50"/>
      <dgm:spPr/>
    </dgm:pt>
    <dgm:pt modelId="{BFB1FBEA-E124-426F-8D5A-CC4A86ED0B25}" type="pres">
      <dgm:prSet presAssocID="{44897B90-2000-427A-9F0F-3C520BFEE6F6}" presName="topConnNode2" presStyleLbl="node3" presStyleIdx="0" presStyleCnt="0"/>
      <dgm:spPr/>
    </dgm:pt>
    <dgm:pt modelId="{809137E6-C157-42C7-B908-8E7C98BB9E5D}" type="pres">
      <dgm:prSet presAssocID="{44897B90-2000-427A-9F0F-3C520BFEE6F6}" presName="hierChild4" presStyleCnt="0"/>
      <dgm:spPr/>
    </dgm:pt>
    <dgm:pt modelId="{0CD9E496-9534-4162-AD97-73E01C61A435}" type="pres">
      <dgm:prSet presAssocID="{44897B90-2000-427A-9F0F-3C520BFEE6F6}" presName="hierChild5" presStyleCnt="0"/>
      <dgm:spPr/>
    </dgm:pt>
    <dgm:pt modelId="{BCC15D2C-12EE-483C-BA01-1ACE9CD817E9}" type="pres">
      <dgm:prSet presAssocID="{7A4BF2ED-E893-446C-B244-493E7F2BF6EC}" presName="Name28" presStyleLbl="parChTrans1D3" presStyleIdx="2" presStyleCnt="10"/>
      <dgm:spPr/>
    </dgm:pt>
    <dgm:pt modelId="{ECCF2C17-B63B-4801-BF0B-B1EDA6D43622}" type="pres">
      <dgm:prSet presAssocID="{3DF08272-FB17-4235-BF90-83788DF8FA10}" presName="hierRoot2" presStyleCnt="0">
        <dgm:presLayoutVars>
          <dgm:hierBranch val="init"/>
        </dgm:presLayoutVars>
      </dgm:prSet>
      <dgm:spPr/>
    </dgm:pt>
    <dgm:pt modelId="{0A4EFD40-7E6E-4F9E-83F7-44E016C341D6}" type="pres">
      <dgm:prSet presAssocID="{3DF08272-FB17-4235-BF90-83788DF8FA10}" presName="rootComposite2" presStyleCnt="0"/>
      <dgm:spPr/>
    </dgm:pt>
    <dgm:pt modelId="{7E5E6DCB-BD3B-4F91-A447-F86C47D80F2B}" type="pres">
      <dgm:prSet presAssocID="{3DF08272-FB17-4235-BF90-83788DF8FA10}" presName="rootText2" presStyleLbl="alignAcc1" presStyleIdx="0" presStyleCnt="0">
        <dgm:presLayoutVars>
          <dgm:chPref val="3"/>
        </dgm:presLayoutVars>
      </dgm:prSet>
      <dgm:spPr/>
    </dgm:pt>
    <dgm:pt modelId="{EAA82002-769A-4281-900F-7D054271AF5B}" type="pres">
      <dgm:prSet presAssocID="{3DF08272-FB17-4235-BF90-83788DF8FA10}" presName="topArc2" presStyleLbl="parChTrans1D1" presStyleIdx="8" presStyleCnt="50"/>
      <dgm:spPr/>
    </dgm:pt>
    <dgm:pt modelId="{3B753DCA-EB7C-41C8-ABA2-0396F98EF1E5}" type="pres">
      <dgm:prSet presAssocID="{3DF08272-FB17-4235-BF90-83788DF8FA10}" presName="bottomArc2" presStyleLbl="parChTrans1D1" presStyleIdx="9" presStyleCnt="50"/>
      <dgm:spPr/>
    </dgm:pt>
    <dgm:pt modelId="{6F3B993C-1F37-4B76-BE0E-3383AAE5D622}" type="pres">
      <dgm:prSet presAssocID="{3DF08272-FB17-4235-BF90-83788DF8FA10}" presName="topConnNode2" presStyleLbl="node3" presStyleIdx="0" presStyleCnt="0"/>
      <dgm:spPr/>
    </dgm:pt>
    <dgm:pt modelId="{A01ED1A0-F37B-4EE9-BDB0-7D5451A3A53C}" type="pres">
      <dgm:prSet presAssocID="{3DF08272-FB17-4235-BF90-83788DF8FA10}" presName="hierChild4" presStyleCnt="0"/>
      <dgm:spPr/>
    </dgm:pt>
    <dgm:pt modelId="{5AAE7DF9-642F-4D9D-B907-D24B80E91D6F}" type="pres">
      <dgm:prSet presAssocID="{F8C9A256-D7C6-4E01-9B6C-223E9623E200}" presName="Name28" presStyleLbl="parChTrans1D4" presStyleIdx="0" presStyleCnt="9"/>
      <dgm:spPr/>
    </dgm:pt>
    <dgm:pt modelId="{BFE4F4BB-4708-4413-A5F2-569D5A87333D}" type="pres">
      <dgm:prSet presAssocID="{8CC32589-4576-4039-A38D-CAB68A89FA15}" presName="hierRoot2" presStyleCnt="0">
        <dgm:presLayoutVars>
          <dgm:hierBranch val="init"/>
        </dgm:presLayoutVars>
      </dgm:prSet>
      <dgm:spPr/>
    </dgm:pt>
    <dgm:pt modelId="{4772413C-9452-4AE3-96FC-283070675981}" type="pres">
      <dgm:prSet presAssocID="{8CC32589-4576-4039-A38D-CAB68A89FA15}" presName="rootComposite2" presStyleCnt="0"/>
      <dgm:spPr/>
    </dgm:pt>
    <dgm:pt modelId="{81E18547-E923-4C79-9E39-B3C93D59FBB0}" type="pres">
      <dgm:prSet presAssocID="{8CC32589-4576-4039-A38D-CAB68A89FA15}" presName="rootText2" presStyleLbl="alignAcc1" presStyleIdx="0" presStyleCnt="0">
        <dgm:presLayoutVars>
          <dgm:chPref val="3"/>
        </dgm:presLayoutVars>
      </dgm:prSet>
      <dgm:spPr/>
    </dgm:pt>
    <dgm:pt modelId="{7524EB1F-DA54-458E-BEF0-1062E787855E}" type="pres">
      <dgm:prSet presAssocID="{8CC32589-4576-4039-A38D-CAB68A89FA15}" presName="topArc2" presStyleLbl="parChTrans1D1" presStyleIdx="10" presStyleCnt="50"/>
      <dgm:spPr/>
    </dgm:pt>
    <dgm:pt modelId="{2DEB163A-08A1-405E-B75F-DC548F0B6D31}" type="pres">
      <dgm:prSet presAssocID="{8CC32589-4576-4039-A38D-CAB68A89FA15}" presName="bottomArc2" presStyleLbl="parChTrans1D1" presStyleIdx="11" presStyleCnt="50"/>
      <dgm:spPr/>
    </dgm:pt>
    <dgm:pt modelId="{CF55061A-2757-4077-86AC-F5EB6DC22AAA}" type="pres">
      <dgm:prSet presAssocID="{8CC32589-4576-4039-A38D-CAB68A89FA15}" presName="topConnNode2" presStyleLbl="node4" presStyleIdx="0" presStyleCnt="0"/>
      <dgm:spPr/>
    </dgm:pt>
    <dgm:pt modelId="{6D6FB1F9-C89E-4339-9376-ED806F444750}" type="pres">
      <dgm:prSet presAssocID="{8CC32589-4576-4039-A38D-CAB68A89FA15}" presName="hierChild4" presStyleCnt="0"/>
      <dgm:spPr/>
    </dgm:pt>
    <dgm:pt modelId="{38D2B129-F95E-4C78-94C3-953F7FC4E740}" type="pres">
      <dgm:prSet presAssocID="{8CC32589-4576-4039-A38D-CAB68A89FA15}" presName="hierChild5" presStyleCnt="0"/>
      <dgm:spPr/>
    </dgm:pt>
    <dgm:pt modelId="{75A26F68-32B9-4BC7-8BC3-A6431E0284C1}" type="pres">
      <dgm:prSet presAssocID="{81E566D2-01B7-4E58-94C5-D5BC75960596}" presName="Name28" presStyleLbl="parChTrans1D4" presStyleIdx="1" presStyleCnt="9"/>
      <dgm:spPr/>
    </dgm:pt>
    <dgm:pt modelId="{33CC4DFE-6B45-4921-88DF-B7CF935A86F9}" type="pres">
      <dgm:prSet presAssocID="{343BECAC-0F4E-496F-9AA2-FBCDCB04812C}" presName="hierRoot2" presStyleCnt="0">
        <dgm:presLayoutVars>
          <dgm:hierBranch val="init"/>
        </dgm:presLayoutVars>
      </dgm:prSet>
      <dgm:spPr/>
    </dgm:pt>
    <dgm:pt modelId="{37250BF6-B51A-44CB-A01C-8336D23A9B26}" type="pres">
      <dgm:prSet presAssocID="{343BECAC-0F4E-496F-9AA2-FBCDCB04812C}" presName="rootComposite2" presStyleCnt="0"/>
      <dgm:spPr/>
    </dgm:pt>
    <dgm:pt modelId="{9612EF9A-54E2-49A8-98F9-252C3798EB23}" type="pres">
      <dgm:prSet presAssocID="{343BECAC-0F4E-496F-9AA2-FBCDCB04812C}" presName="rootText2" presStyleLbl="alignAcc1" presStyleIdx="0" presStyleCnt="0">
        <dgm:presLayoutVars>
          <dgm:chPref val="3"/>
        </dgm:presLayoutVars>
      </dgm:prSet>
      <dgm:spPr/>
    </dgm:pt>
    <dgm:pt modelId="{B710D750-3E09-4741-911A-A5EEC469458B}" type="pres">
      <dgm:prSet presAssocID="{343BECAC-0F4E-496F-9AA2-FBCDCB04812C}" presName="topArc2" presStyleLbl="parChTrans1D1" presStyleIdx="12" presStyleCnt="50"/>
      <dgm:spPr/>
    </dgm:pt>
    <dgm:pt modelId="{367D8A1E-3108-4CD2-A539-C4567BA79DA0}" type="pres">
      <dgm:prSet presAssocID="{343BECAC-0F4E-496F-9AA2-FBCDCB04812C}" presName="bottomArc2" presStyleLbl="parChTrans1D1" presStyleIdx="13" presStyleCnt="50"/>
      <dgm:spPr/>
    </dgm:pt>
    <dgm:pt modelId="{9D525B68-3ADA-4640-BA32-FB946607ADB2}" type="pres">
      <dgm:prSet presAssocID="{343BECAC-0F4E-496F-9AA2-FBCDCB04812C}" presName="topConnNode2" presStyleLbl="node4" presStyleIdx="0" presStyleCnt="0"/>
      <dgm:spPr/>
    </dgm:pt>
    <dgm:pt modelId="{807DC1C0-2AA1-4772-9D66-7455B2CAAACF}" type="pres">
      <dgm:prSet presAssocID="{343BECAC-0F4E-496F-9AA2-FBCDCB04812C}" presName="hierChild4" presStyleCnt="0"/>
      <dgm:spPr/>
    </dgm:pt>
    <dgm:pt modelId="{DCEDEFDD-59D6-4A51-910F-939EB61A59D7}" type="pres">
      <dgm:prSet presAssocID="{343BECAC-0F4E-496F-9AA2-FBCDCB04812C}" presName="hierChild5" presStyleCnt="0"/>
      <dgm:spPr/>
    </dgm:pt>
    <dgm:pt modelId="{E8C50D56-E493-4574-BF41-5967FB139B02}" type="pres">
      <dgm:prSet presAssocID="{D85F8345-AC92-4FCA-A5CB-CA179E905C39}" presName="Name28" presStyleLbl="parChTrans1D4" presStyleIdx="2" presStyleCnt="9"/>
      <dgm:spPr/>
    </dgm:pt>
    <dgm:pt modelId="{9F14B533-D40E-4BA6-BDC1-1CC4C6876B1A}" type="pres">
      <dgm:prSet presAssocID="{0788CD91-606C-4617-86B1-EDCCF2F3968C}" presName="hierRoot2" presStyleCnt="0">
        <dgm:presLayoutVars>
          <dgm:hierBranch val="init"/>
        </dgm:presLayoutVars>
      </dgm:prSet>
      <dgm:spPr/>
    </dgm:pt>
    <dgm:pt modelId="{6BCA1ED2-7A16-464C-93E2-7A80C5F179BB}" type="pres">
      <dgm:prSet presAssocID="{0788CD91-606C-4617-86B1-EDCCF2F3968C}" presName="rootComposite2" presStyleCnt="0"/>
      <dgm:spPr/>
    </dgm:pt>
    <dgm:pt modelId="{5B79C0A1-52B4-441D-8271-BB339B023675}" type="pres">
      <dgm:prSet presAssocID="{0788CD91-606C-4617-86B1-EDCCF2F3968C}" presName="rootText2" presStyleLbl="alignAcc1" presStyleIdx="0" presStyleCnt="0">
        <dgm:presLayoutVars>
          <dgm:chPref val="3"/>
        </dgm:presLayoutVars>
      </dgm:prSet>
      <dgm:spPr/>
    </dgm:pt>
    <dgm:pt modelId="{B7D5115F-8436-44FE-9529-D9EF3ED4E213}" type="pres">
      <dgm:prSet presAssocID="{0788CD91-606C-4617-86B1-EDCCF2F3968C}" presName="topArc2" presStyleLbl="parChTrans1D1" presStyleIdx="14" presStyleCnt="50"/>
      <dgm:spPr/>
    </dgm:pt>
    <dgm:pt modelId="{1E87F630-7271-47A7-8210-A13379E655E3}" type="pres">
      <dgm:prSet presAssocID="{0788CD91-606C-4617-86B1-EDCCF2F3968C}" presName="bottomArc2" presStyleLbl="parChTrans1D1" presStyleIdx="15" presStyleCnt="50"/>
      <dgm:spPr/>
    </dgm:pt>
    <dgm:pt modelId="{CF349FE0-E147-437E-B101-3CBD17CF0D31}" type="pres">
      <dgm:prSet presAssocID="{0788CD91-606C-4617-86B1-EDCCF2F3968C}" presName="topConnNode2" presStyleLbl="node4" presStyleIdx="0" presStyleCnt="0"/>
      <dgm:spPr/>
    </dgm:pt>
    <dgm:pt modelId="{F7F1251E-617A-4E7C-B194-A478213F7B9A}" type="pres">
      <dgm:prSet presAssocID="{0788CD91-606C-4617-86B1-EDCCF2F3968C}" presName="hierChild4" presStyleCnt="0"/>
      <dgm:spPr/>
    </dgm:pt>
    <dgm:pt modelId="{79DB719B-F632-4987-AEA8-EBEB31A33C89}" type="pres">
      <dgm:prSet presAssocID="{0788CD91-606C-4617-86B1-EDCCF2F3968C}" presName="hierChild5" presStyleCnt="0"/>
      <dgm:spPr/>
    </dgm:pt>
    <dgm:pt modelId="{54FF875C-FBA3-4441-A771-A28D27ACAD26}" type="pres">
      <dgm:prSet presAssocID="{590CF8A1-B4A1-497D-8DC2-9F1411C29B52}" presName="Name28" presStyleLbl="parChTrans1D4" presStyleIdx="3" presStyleCnt="9"/>
      <dgm:spPr/>
    </dgm:pt>
    <dgm:pt modelId="{61A53D86-411E-441D-9176-0F08CE42FBAB}" type="pres">
      <dgm:prSet presAssocID="{A090B0A2-558E-4514-86C1-8BA257457C9F}" presName="hierRoot2" presStyleCnt="0">
        <dgm:presLayoutVars>
          <dgm:hierBranch val="init"/>
        </dgm:presLayoutVars>
      </dgm:prSet>
      <dgm:spPr/>
    </dgm:pt>
    <dgm:pt modelId="{829C94A8-A0E9-43AC-B868-21122205EE9E}" type="pres">
      <dgm:prSet presAssocID="{A090B0A2-558E-4514-86C1-8BA257457C9F}" presName="rootComposite2" presStyleCnt="0"/>
      <dgm:spPr/>
    </dgm:pt>
    <dgm:pt modelId="{F8673339-86D7-4064-B383-5069BE037F7B}" type="pres">
      <dgm:prSet presAssocID="{A090B0A2-558E-4514-86C1-8BA257457C9F}" presName="rootText2" presStyleLbl="alignAcc1" presStyleIdx="0" presStyleCnt="0">
        <dgm:presLayoutVars>
          <dgm:chPref val="3"/>
        </dgm:presLayoutVars>
      </dgm:prSet>
      <dgm:spPr/>
    </dgm:pt>
    <dgm:pt modelId="{B8C7743A-152D-40A5-914C-B8B4D21FA9D1}" type="pres">
      <dgm:prSet presAssocID="{A090B0A2-558E-4514-86C1-8BA257457C9F}" presName="topArc2" presStyleLbl="parChTrans1D1" presStyleIdx="16" presStyleCnt="50"/>
      <dgm:spPr/>
    </dgm:pt>
    <dgm:pt modelId="{D1941E3D-A3F5-46F8-9414-8BEFA2B452FA}" type="pres">
      <dgm:prSet presAssocID="{A090B0A2-558E-4514-86C1-8BA257457C9F}" presName="bottomArc2" presStyleLbl="parChTrans1D1" presStyleIdx="17" presStyleCnt="50"/>
      <dgm:spPr/>
    </dgm:pt>
    <dgm:pt modelId="{7AFFE680-748F-4115-8171-64AD84936B8E}" type="pres">
      <dgm:prSet presAssocID="{A090B0A2-558E-4514-86C1-8BA257457C9F}" presName="topConnNode2" presStyleLbl="node4" presStyleIdx="0" presStyleCnt="0"/>
      <dgm:spPr/>
    </dgm:pt>
    <dgm:pt modelId="{5D1CBD76-E2B7-4360-831B-B7B150431446}" type="pres">
      <dgm:prSet presAssocID="{A090B0A2-558E-4514-86C1-8BA257457C9F}" presName="hierChild4" presStyleCnt="0"/>
      <dgm:spPr/>
    </dgm:pt>
    <dgm:pt modelId="{38A9F644-5375-471C-B608-A32AD090A786}" type="pres">
      <dgm:prSet presAssocID="{A090B0A2-558E-4514-86C1-8BA257457C9F}" presName="hierChild5" presStyleCnt="0"/>
      <dgm:spPr/>
    </dgm:pt>
    <dgm:pt modelId="{E509D134-1C14-464D-882F-46E258C8C686}" type="pres">
      <dgm:prSet presAssocID="{3DF08272-FB17-4235-BF90-83788DF8FA10}" presName="hierChild5" presStyleCnt="0"/>
      <dgm:spPr/>
    </dgm:pt>
    <dgm:pt modelId="{4D9D61B4-6180-4650-B5E4-456F1C610462}" type="pres">
      <dgm:prSet presAssocID="{3224B262-C618-4C9C-A660-98BB237F913A}" presName="Name28" presStyleLbl="parChTrans1D3" presStyleIdx="3" presStyleCnt="10"/>
      <dgm:spPr/>
    </dgm:pt>
    <dgm:pt modelId="{58A10B1F-E5E9-489D-A897-8D6C20866B42}" type="pres">
      <dgm:prSet presAssocID="{B521AB30-022E-49E6-9A19-7ACFBF792A94}" presName="hierRoot2" presStyleCnt="0">
        <dgm:presLayoutVars>
          <dgm:hierBranch val="init"/>
        </dgm:presLayoutVars>
      </dgm:prSet>
      <dgm:spPr/>
    </dgm:pt>
    <dgm:pt modelId="{13EC1461-C26A-426E-91F1-C132116FCB9B}" type="pres">
      <dgm:prSet presAssocID="{B521AB30-022E-49E6-9A19-7ACFBF792A94}" presName="rootComposite2" presStyleCnt="0"/>
      <dgm:spPr/>
    </dgm:pt>
    <dgm:pt modelId="{7C821555-F9D6-4A09-AE33-CDA1B621BEBD}" type="pres">
      <dgm:prSet presAssocID="{B521AB30-022E-49E6-9A19-7ACFBF792A94}" presName="rootText2" presStyleLbl="alignAcc1" presStyleIdx="0" presStyleCnt="0">
        <dgm:presLayoutVars>
          <dgm:chPref val="3"/>
        </dgm:presLayoutVars>
      </dgm:prSet>
      <dgm:spPr/>
    </dgm:pt>
    <dgm:pt modelId="{F2B1153F-AE11-48B3-96AA-84A62B93B852}" type="pres">
      <dgm:prSet presAssocID="{B521AB30-022E-49E6-9A19-7ACFBF792A94}" presName="topArc2" presStyleLbl="parChTrans1D1" presStyleIdx="18" presStyleCnt="50"/>
      <dgm:spPr/>
    </dgm:pt>
    <dgm:pt modelId="{256E9EE5-5663-4A25-846A-83DCDBE021D7}" type="pres">
      <dgm:prSet presAssocID="{B521AB30-022E-49E6-9A19-7ACFBF792A94}" presName="bottomArc2" presStyleLbl="parChTrans1D1" presStyleIdx="19" presStyleCnt="50"/>
      <dgm:spPr/>
    </dgm:pt>
    <dgm:pt modelId="{B5A8ED58-3FF7-42AF-A6B3-311F44A1291E}" type="pres">
      <dgm:prSet presAssocID="{B521AB30-022E-49E6-9A19-7ACFBF792A94}" presName="topConnNode2" presStyleLbl="node3" presStyleIdx="0" presStyleCnt="0"/>
      <dgm:spPr/>
    </dgm:pt>
    <dgm:pt modelId="{2412E6D7-0D5B-4F93-9037-04C70D24CDDF}" type="pres">
      <dgm:prSet presAssocID="{B521AB30-022E-49E6-9A19-7ACFBF792A94}" presName="hierChild4" presStyleCnt="0"/>
      <dgm:spPr/>
    </dgm:pt>
    <dgm:pt modelId="{0F0FA8FE-0AF4-45D3-8F64-581EA64F7ACB}" type="pres">
      <dgm:prSet presAssocID="{ABC73A9A-1AA0-4DF4-B6F1-C2DA8266C6D7}" presName="Name28" presStyleLbl="parChTrans1D4" presStyleIdx="4" presStyleCnt="9"/>
      <dgm:spPr/>
    </dgm:pt>
    <dgm:pt modelId="{C48CF0FB-7DD1-4C4C-9D48-317FDD996C8D}" type="pres">
      <dgm:prSet presAssocID="{05D05D04-682C-489A-9F23-C0CB8E66F56C}" presName="hierRoot2" presStyleCnt="0">
        <dgm:presLayoutVars>
          <dgm:hierBranch val="init"/>
        </dgm:presLayoutVars>
      </dgm:prSet>
      <dgm:spPr/>
    </dgm:pt>
    <dgm:pt modelId="{DA370B9D-382F-4B15-B88B-BC9BEC2E1FA3}" type="pres">
      <dgm:prSet presAssocID="{05D05D04-682C-489A-9F23-C0CB8E66F56C}" presName="rootComposite2" presStyleCnt="0"/>
      <dgm:spPr/>
    </dgm:pt>
    <dgm:pt modelId="{5499B592-4861-47FB-A927-8AC35A3D7584}" type="pres">
      <dgm:prSet presAssocID="{05D05D04-682C-489A-9F23-C0CB8E66F56C}" presName="rootText2" presStyleLbl="alignAcc1" presStyleIdx="0" presStyleCnt="0">
        <dgm:presLayoutVars>
          <dgm:chPref val="3"/>
        </dgm:presLayoutVars>
      </dgm:prSet>
      <dgm:spPr/>
    </dgm:pt>
    <dgm:pt modelId="{EC3D324D-3BA1-4011-AED0-8018CFC7CF4B}" type="pres">
      <dgm:prSet presAssocID="{05D05D04-682C-489A-9F23-C0CB8E66F56C}" presName="topArc2" presStyleLbl="parChTrans1D1" presStyleIdx="20" presStyleCnt="50"/>
      <dgm:spPr/>
    </dgm:pt>
    <dgm:pt modelId="{9B3F6827-D0E3-4341-8E23-C47CAB146722}" type="pres">
      <dgm:prSet presAssocID="{05D05D04-682C-489A-9F23-C0CB8E66F56C}" presName="bottomArc2" presStyleLbl="parChTrans1D1" presStyleIdx="21" presStyleCnt="50"/>
      <dgm:spPr/>
    </dgm:pt>
    <dgm:pt modelId="{01633A13-9845-45F0-8EB0-B2A1FA977113}" type="pres">
      <dgm:prSet presAssocID="{05D05D04-682C-489A-9F23-C0CB8E66F56C}" presName="topConnNode2" presStyleLbl="node4" presStyleIdx="0" presStyleCnt="0"/>
      <dgm:spPr/>
    </dgm:pt>
    <dgm:pt modelId="{D71EAA9A-01F9-4EC1-B8D7-45B07435B975}" type="pres">
      <dgm:prSet presAssocID="{05D05D04-682C-489A-9F23-C0CB8E66F56C}" presName="hierChild4" presStyleCnt="0"/>
      <dgm:spPr/>
    </dgm:pt>
    <dgm:pt modelId="{49F53D82-2D86-48BA-B653-7A4B1083908D}" type="pres">
      <dgm:prSet presAssocID="{05D05D04-682C-489A-9F23-C0CB8E66F56C}" presName="hierChild5" presStyleCnt="0"/>
      <dgm:spPr/>
    </dgm:pt>
    <dgm:pt modelId="{53EBC248-98DC-405D-A3C6-1EB96D78A70A}" type="pres">
      <dgm:prSet presAssocID="{B521AB30-022E-49E6-9A19-7ACFBF792A94}" presName="hierChild5" presStyleCnt="0"/>
      <dgm:spPr/>
    </dgm:pt>
    <dgm:pt modelId="{3D6E9838-9418-4405-8597-05A106FA48EA}" type="pres">
      <dgm:prSet presAssocID="{B3966C62-86C6-4E8B-854E-7F9B1386BB0D}" presName="Name28" presStyleLbl="parChTrans1D3" presStyleIdx="4" presStyleCnt="10"/>
      <dgm:spPr/>
    </dgm:pt>
    <dgm:pt modelId="{D1218697-CF41-4EF3-8169-54167FCF8B36}" type="pres">
      <dgm:prSet presAssocID="{31A0BE28-52FF-433C-93A8-C6499864C2AF}" presName="hierRoot2" presStyleCnt="0">
        <dgm:presLayoutVars>
          <dgm:hierBranch val="init"/>
        </dgm:presLayoutVars>
      </dgm:prSet>
      <dgm:spPr/>
    </dgm:pt>
    <dgm:pt modelId="{EB824408-98A6-44DB-B41F-914D915B6267}" type="pres">
      <dgm:prSet presAssocID="{31A0BE28-52FF-433C-93A8-C6499864C2AF}" presName="rootComposite2" presStyleCnt="0"/>
      <dgm:spPr/>
    </dgm:pt>
    <dgm:pt modelId="{CCA06522-06A7-4348-A846-C13077E9D44E}" type="pres">
      <dgm:prSet presAssocID="{31A0BE28-52FF-433C-93A8-C6499864C2AF}" presName="rootText2" presStyleLbl="alignAcc1" presStyleIdx="0" presStyleCnt="0">
        <dgm:presLayoutVars>
          <dgm:chPref val="3"/>
        </dgm:presLayoutVars>
      </dgm:prSet>
      <dgm:spPr/>
    </dgm:pt>
    <dgm:pt modelId="{D6801336-3EBA-4A15-AEA9-4C177A16C86A}" type="pres">
      <dgm:prSet presAssocID="{31A0BE28-52FF-433C-93A8-C6499864C2AF}" presName="topArc2" presStyleLbl="parChTrans1D1" presStyleIdx="22" presStyleCnt="50"/>
      <dgm:spPr/>
    </dgm:pt>
    <dgm:pt modelId="{7E7B63DA-5834-487E-A924-62F2832B86D9}" type="pres">
      <dgm:prSet presAssocID="{31A0BE28-52FF-433C-93A8-C6499864C2AF}" presName="bottomArc2" presStyleLbl="parChTrans1D1" presStyleIdx="23" presStyleCnt="50"/>
      <dgm:spPr/>
    </dgm:pt>
    <dgm:pt modelId="{8DD0C048-1C5F-4C8A-8779-034078698216}" type="pres">
      <dgm:prSet presAssocID="{31A0BE28-52FF-433C-93A8-C6499864C2AF}" presName="topConnNode2" presStyleLbl="node3" presStyleIdx="0" presStyleCnt="0"/>
      <dgm:spPr/>
    </dgm:pt>
    <dgm:pt modelId="{F65593DE-5928-403A-8D2F-D0955B988EDF}" type="pres">
      <dgm:prSet presAssocID="{31A0BE28-52FF-433C-93A8-C6499864C2AF}" presName="hierChild4" presStyleCnt="0"/>
      <dgm:spPr/>
    </dgm:pt>
    <dgm:pt modelId="{5CC1BE46-BD65-47E3-A12D-325C49FD8658}" type="pres">
      <dgm:prSet presAssocID="{D0E1ED10-6696-4675-B634-02A2628A1313}" presName="Name28" presStyleLbl="parChTrans1D4" presStyleIdx="5" presStyleCnt="9"/>
      <dgm:spPr/>
    </dgm:pt>
    <dgm:pt modelId="{40D16256-3600-4DF1-814A-3B22517D51EE}" type="pres">
      <dgm:prSet presAssocID="{C99BD309-57ED-4C41-AC54-F8E655D6248E}" presName="hierRoot2" presStyleCnt="0">
        <dgm:presLayoutVars>
          <dgm:hierBranch val="init"/>
        </dgm:presLayoutVars>
      </dgm:prSet>
      <dgm:spPr/>
    </dgm:pt>
    <dgm:pt modelId="{5A51FA01-B00A-4192-A4A6-7918A2597599}" type="pres">
      <dgm:prSet presAssocID="{C99BD309-57ED-4C41-AC54-F8E655D6248E}" presName="rootComposite2" presStyleCnt="0"/>
      <dgm:spPr/>
    </dgm:pt>
    <dgm:pt modelId="{DB3777CD-B9BD-4C94-9D22-B182FA022B91}" type="pres">
      <dgm:prSet presAssocID="{C99BD309-57ED-4C41-AC54-F8E655D6248E}" presName="rootText2" presStyleLbl="alignAcc1" presStyleIdx="0" presStyleCnt="0">
        <dgm:presLayoutVars>
          <dgm:chPref val="3"/>
        </dgm:presLayoutVars>
      </dgm:prSet>
      <dgm:spPr/>
    </dgm:pt>
    <dgm:pt modelId="{5D59860E-DD5B-4B49-A433-AF30CA8F404C}" type="pres">
      <dgm:prSet presAssocID="{C99BD309-57ED-4C41-AC54-F8E655D6248E}" presName="topArc2" presStyleLbl="parChTrans1D1" presStyleIdx="24" presStyleCnt="50"/>
      <dgm:spPr/>
    </dgm:pt>
    <dgm:pt modelId="{2689BEAD-0EBE-4889-924F-D9E25CAC0286}" type="pres">
      <dgm:prSet presAssocID="{C99BD309-57ED-4C41-AC54-F8E655D6248E}" presName="bottomArc2" presStyleLbl="parChTrans1D1" presStyleIdx="25" presStyleCnt="50"/>
      <dgm:spPr/>
    </dgm:pt>
    <dgm:pt modelId="{004F806C-DABE-4125-BD99-72537D7EF738}" type="pres">
      <dgm:prSet presAssocID="{C99BD309-57ED-4C41-AC54-F8E655D6248E}" presName="topConnNode2" presStyleLbl="node4" presStyleIdx="0" presStyleCnt="0"/>
      <dgm:spPr/>
    </dgm:pt>
    <dgm:pt modelId="{BA82633D-6FBB-422C-BBBA-7B0509FD52AE}" type="pres">
      <dgm:prSet presAssocID="{C99BD309-57ED-4C41-AC54-F8E655D6248E}" presName="hierChild4" presStyleCnt="0"/>
      <dgm:spPr/>
    </dgm:pt>
    <dgm:pt modelId="{1BB3CD7F-5560-4FA3-9724-9AF967B195C5}" type="pres">
      <dgm:prSet presAssocID="{C99BD309-57ED-4C41-AC54-F8E655D6248E}" presName="hierChild5" presStyleCnt="0"/>
      <dgm:spPr/>
    </dgm:pt>
    <dgm:pt modelId="{24306F88-2C7E-40F9-9DD3-B803AC3AABB0}" type="pres">
      <dgm:prSet presAssocID="{A94ECF88-4206-41A9-8600-235F30C4145C}" presName="Name28" presStyleLbl="parChTrans1D4" presStyleIdx="6" presStyleCnt="9"/>
      <dgm:spPr/>
    </dgm:pt>
    <dgm:pt modelId="{4BBF62A9-949B-4108-B8CA-F2252C9F7EF1}" type="pres">
      <dgm:prSet presAssocID="{D5D86EB0-8A4D-4022-B993-029E699CA27A}" presName="hierRoot2" presStyleCnt="0">
        <dgm:presLayoutVars>
          <dgm:hierBranch val="init"/>
        </dgm:presLayoutVars>
      </dgm:prSet>
      <dgm:spPr/>
    </dgm:pt>
    <dgm:pt modelId="{EE618655-F874-471C-874F-547A7D272303}" type="pres">
      <dgm:prSet presAssocID="{D5D86EB0-8A4D-4022-B993-029E699CA27A}" presName="rootComposite2" presStyleCnt="0"/>
      <dgm:spPr/>
    </dgm:pt>
    <dgm:pt modelId="{1E2BD916-7598-4D53-AC6B-AD5C3CB7483F}" type="pres">
      <dgm:prSet presAssocID="{D5D86EB0-8A4D-4022-B993-029E699CA27A}" presName="rootText2" presStyleLbl="alignAcc1" presStyleIdx="0" presStyleCnt="0">
        <dgm:presLayoutVars>
          <dgm:chPref val="3"/>
        </dgm:presLayoutVars>
      </dgm:prSet>
      <dgm:spPr/>
    </dgm:pt>
    <dgm:pt modelId="{FE145563-4EF0-4A9E-8F6A-4CB5912020E5}" type="pres">
      <dgm:prSet presAssocID="{D5D86EB0-8A4D-4022-B993-029E699CA27A}" presName="topArc2" presStyleLbl="parChTrans1D1" presStyleIdx="26" presStyleCnt="50"/>
      <dgm:spPr/>
    </dgm:pt>
    <dgm:pt modelId="{2D559877-0583-444C-AB2E-7AF04B66B42D}" type="pres">
      <dgm:prSet presAssocID="{D5D86EB0-8A4D-4022-B993-029E699CA27A}" presName="bottomArc2" presStyleLbl="parChTrans1D1" presStyleIdx="27" presStyleCnt="50"/>
      <dgm:spPr/>
    </dgm:pt>
    <dgm:pt modelId="{76021F31-4602-40AC-83D8-626187E089F6}" type="pres">
      <dgm:prSet presAssocID="{D5D86EB0-8A4D-4022-B993-029E699CA27A}" presName="topConnNode2" presStyleLbl="node4" presStyleIdx="0" presStyleCnt="0"/>
      <dgm:spPr/>
    </dgm:pt>
    <dgm:pt modelId="{FEF8ADFF-BEE4-45C0-9B9E-9EA25A9BCE70}" type="pres">
      <dgm:prSet presAssocID="{D5D86EB0-8A4D-4022-B993-029E699CA27A}" presName="hierChild4" presStyleCnt="0"/>
      <dgm:spPr/>
    </dgm:pt>
    <dgm:pt modelId="{1A4D68F3-28A7-4660-BA18-65A268801A6C}" type="pres">
      <dgm:prSet presAssocID="{D5D86EB0-8A4D-4022-B993-029E699CA27A}" presName="hierChild5" presStyleCnt="0"/>
      <dgm:spPr/>
    </dgm:pt>
    <dgm:pt modelId="{E82E28A1-F48C-40C9-AB24-FBA13FE211A9}" type="pres">
      <dgm:prSet presAssocID="{EDEE0B69-42FB-4BAE-B373-E4A508E77923}" presName="Name28" presStyleLbl="parChTrans1D4" presStyleIdx="7" presStyleCnt="9"/>
      <dgm:spPr/>
    </dgm:pt>
    <dgm:pt modelId="{23A58B92-7900-4CFF-8E4C-6E85CD9D49F0}" type="pres">
      <dgm:prSet presAssocID="{8C24FE3A-F9B5-4BED-BC64-753EDC1C7304}" presName="hierRoot2" presStyleCnt="0">
        <dgm:presLayoutVars>
          <dgm:hierBranch val="init"/>
        </dgm:presLayoutVars>
      </dgm:prSet>
      <dgm:spPr/>
    </dgm:pt>
    <dgm:pt modelId="{40398D3A-1C3D-426F-8126-C96CB8BFA750}" type="pres">
      <dgm:prSet presAssocID="{8C24FE3A-F9B5-4BED-BC64-753EDC1C7304}" presName="rootComposite2" presStyleCnt="0"/>
      <dgm:spPr/>
    </dgm:pt>
    <dgm:pt modelId="{82DCB777-8875-42E7-9630-DE82D3247EC5}" type="pres">
      <dgm:prSet presAssocID="{8C24FE3A-F9B5-4BED-BC64-753EDC1C7304}" presName="rootText2" presStyleLbl="alignAcc1" presStyleIdx="0" presStyleCnt="0">
        <dgm:presLayoutVars>
          <dgm:chPref val="3"/>
        </dgm:presLayoutVars>
      </dgm:prSet>
      <dgm:spPr/>
    </dgm:pt>
    <dgm:pt modelId="{8C49EE66-805C-47EE-B32B-64F715C8B118}" type="pres">
      <dgm:prSet presAssocID="{8C24FE3A-F9B5-4BED-BC64-753EDC1C7304}" presName="topArc2" presStyleLbl="parChTrans1D1" presStyleIdx="28" presStyleCnt="50"/>
      <dgm:spPr/>
    </dgm:pt>
    <dgm:pt modelId="{4D2F8681-48AE-4225-ACD3-71C371DE1CD8}" type="pres">
      <dgm:prSet presAssocID="{8C24FE3A-F9B5-4BED-BC64-753EDC1C7304}" presName="bottomArc2" presStyleLbl="parChTrans1D1" presStyleIdx="29" presStyleCnt="50"/>
      <dgm:spPr/>
    </dgm:pt>
    <dgm:pt modelId="{4C5C08A4-E260-49C7-97E6-6DFD2545F36F}" type="pres">
      <dgm:prSet presAssocID="{8C24FE3A-F9B5-4BED-BC64-753EDC1C7304}" presName="topConnNode2" presStyleLbl="node4" presStyleIdx="0" presStyleCnt="0"/>
      <dgm:spPr/>
    </dgm:pt>
    <dgm:pt modelId="{60AC0C42-578A-4CEA-A67A-B2EF0EA0B987}" type="pres">
      <dgm:prSet presAssocID="{8C24FE3A-F9B5-4BED-BC64-753EDC1C7304}" presName="hierChild4" presStyleCnt="0"/>
      <dgm:spPr/>
    </dgm:pt>
    <dgm:pt modelId="{18E111AF-4BAD-4160-A9B2-A14284416DD0}" type="pres">
      <dgm:prSet presAssocID="{8C24FE3A-F9B5-4BED-BC64-753EDC1C7304}" presName="hierChild5" presStyleCnt="0"/>
      <dgm:spPr/>
    </dgm:pt>
    <dgm:pt modelId="{C32ABA2B-64C0-40A3-AE77-9B01905CA417}" type="pres">
      <dgm:prSet presAssocID="{3EDD8EFB-7E05-4DEC-956C-DB6C55A8F44F}" presName="Name28" presStyleLbl="parChTrans1D4" presStyleIdx="8" presStyleCnt="9"/>
      <dgm:spPr/>
    </dgm:pt>
    <dgm:pt modelId="{FDA22BC5-FD75-4E8C-BF2A-528747FA2FFF}" type="pres">
      <dgm:prSet presAssocID="{3741B01E-0870-4B86-B324-8AD91E5BB710}" presName="hierRoot2" presStyleCnt="0">
        <dgm:presLayoutVars>
          <dgm:hierBranch val="init"/>
        </dgm:presLayoutVars>
      </dgm:prSet>
      <dgm:spPr/>
    </dgm:pt>
    <dgm:pt modelId="{0507F3B6-C038-4667-9389-A83B94C925DC}" type="pres">
      <dgm:prSet presAssocID="{3741B01E-0870-4B86-B324-8AD91E5BB710}" presName="rootComposite2" presStyleCnt="0"/>
      <dgm:spPr/>
    </dgm:pt>
    <dgm:pt modelId="{FC632CFA-E9D6-430B-90A1-AAFDB6543DCC}" type="pres">
      <dgm:prSet presAssocID="{3741B01E-0870-4B86-B324-8AD91E5BB710}" presName="rootText2" presStyleLbl="alignAcc1" presStyleIdx="0" presStyleCnt="0">
        <dgm:presLayoutVars>
          <dgm:chPref val="3"/>
        </dgm:presLayoutVars>
      </dgm:prSet>
      <dgm:spPr/>
    </dgm:pt>
    <dgm:pt modelId="{2D902ABB-2096-4249-BFF4-C23176604EC9}" type="pres">
      <dgm:prSet presAssocID="{3741B01E-0870-4B86-B324-8AD91E5BB710}" presName="topArc2" presStyleLbl="parChTrans1D1" presStyleIdx="30" presStyleCnt="50"/>
      <dgm:spPr/>
    </dgm:pt>
    <dgm:pt modelId="{721BEA06-25DD-4F35-9D2C-8A85F8E1A5F3}" type="pres">
      <dgm:prSet presAssocID="{3741B01E-0870-4B86-B324-8AD91E5BB710}" presName="bottomArc2" presStyleLbl="parChTrans1D1" presStyleIdx="31" presStyleCnt="50"/>
      <dgm:spPr/>
    </dgm:pt>
    <dgm:pt modelId="{35B111E6-BDBF-4BAF-A64E-39AA0F549A5B}" type="pres">
      <dgm:prSet presAssocID="{3741B01E-0870-4B86-B324-8AD91E5BB710}" presName="topConnNode2" presStyleLbl="node4" presStyleIdx="0" presStyleCnt="0"/>
      <dgm:spPr/>
    </dgm:pt>
    <dgm:pt modelId="{8B4883F7-DC56-4B7C-8E1E-A535897C9B71}" type="pres">
      <dgm:prSet presAssocID="{3741B01E-0870-4B86-B324-8AD91E5BB710}" presName="hierChild4" presStyleCnt="0"/>
      <dgm:spPr/>
    </dgm:pt>
    <dgm:pt modelId="{7531AA34-D0D4-4FCC-9ADE-A0DF3972B92C}" type="pres">
      <dgm:prSet presAssocID="{3741B01E-0870-4B86-B324-8AD91E5BB710}" presName="hierChild5" presStyleCnt="0"/>
      <dgm:spPr/>
    </dgm:pt>
    <dgm:pt modelId="{51114A50-8974-4F52-9BEB-5A13607DFD13}" type="pres">
      <dgm:prSet presAssocID="{31A0BE28-52FF-433C-93A8-C6499864C2AF}" presName="hierChild5" presStyleCnt="0"/>
      <dgm:spPr/>
    </dgm:pt>
    <dgm:pt modelId="{FB54CD19-32BA-4A71-8AA2-97307FCC60A5}" type="pres">
      <dgm:prSet presAssocID="{D2DBEA72-3496-4578-B8CB-198997E72774}" presName="hierChild5" presStyleCnt="0"/>
      <dgm:spPr/>
    </dgm:pt>
    <dgm:pt modelId="{B9555139-54AD-4205-BFB4-C1B2CDE467ED}" type="pres">
      <dgm:prSet presAssocID="{4A33CC8A-E5E8-4C2E-98E3-51AE1B3BA924}" presName="Name28" presStyleLbl="parChTrans1D2" presStyleIdx="1" presStyleCnt="4"/>
      <dgm:spPr/>
    </dgm:pt>
    <dgm:pt modelId="{8AC3F2F2-180D-4845-9C20-E636349E8F81}" type="pres">
      <dgm:prSet presAssocID="{A7D1B721-33CF-49AD-96C7-51DE201049F0}" presName="hierRoot2" presStyleCnt="0">
        <dgm:presLayoutVars>
          <dgm:hierBranch val="init"/>
        </dgm:presLayoutVars>
      </dgm:prSet>
      <dgm:spPr/>
    </dgm:pt>
    <dgm:pt modelId="{9429E6AA-0604-4276-955D-21D680C53AE8}" type="pres">
      <dgm:prSet presAssocID="{A7D1B721-33CF-49AD-96C7-51DE201049F0}" presName="rootComposite2" presStyleCnt="0"/>
      <dgm:spPr/>
    </dgm:pt>
    <dgm:pt modelId="{4528BA71-D61B-4682-81ED-F3CF0CD8AF5D}" type="pres">
      <dgm:prSet presAssocID="{A7D1B721-33CF-49AD-96C7-51DE201049F0}" presName="rootText2" presStyleLbl="alignAcc1" presStyleIdx="0" presStyleCnt="0">
        <dgm:presLayoutVars>
          <dgm:chPref val="3"/>
        </dgm:presLayoutVars>
      </dgm:prSet>
      <dgm:spPr/>
    </dgm:pt>
    <dgm:pt modelId="{DA519CF7-01FD-45BC-90F0-FCA9916C794C}" type="pres">
      <dgm:prSet presAssocID="{A7D1B721-33CF-49AD-96C7-51DE201049F0}" presName="topArc2" presStyleLbl="parChTrans1D1" presStyleIdx="32" presStyleCnt="50"/>
      <dgm:spPr/>
    </dgm:pt>
    <dgm:pt modelId="{F944CD49-F15D-4AAA-8212-4DF0DDFA4C7E}" type="pres">
      <dgm:prSet presAssocID="{A7D1B721-33CF-49AD-96C7-51DE201049F0}" presName="bottomArc2" presStyleLbl="parChTrans1D1" presStyleIdx="33" presStyleCnt="50"/>
      <dgm:spPr/>
    </dgm:pt>
    <dgm:pt modelId="{632201C5-378F-4387-9C71-694E95332A23}" type="pres">
      <dgm:prSet presAssocID="{A7D1B721-33CF-49AD-96C7-51DE201049F0}" presName="topConnNode2" presStyleLbl="node2" presStyleIdx="0" presStyleCnt="0"/>
      <dgm:spPr/>
    </dgm:pt>
    <dgm:pt modelId="{C31B558A-E803-4CDC-AF4C-94A4E7724F19}" type="pres">
      <dgm:prSet presAssocID="{A7D1B721-33CF-49AD-96C7-51DE201049F0}" presName="hierChild4" presStyleCnt="0"/>
      <dgm:spPr/>
    </dgm:pt>
    <dgm:pt modelId="{ABB14718-973F-47AE-8389-68844D3D27E0}" type="pres">
      <dgm:prSet presAssocID="{79654927-3716-46F0-88CF-C34C2AA962B7}" presName="Name28" presStyleLbl="parChTrans1D3" presStyleIdx="5" presStyleCnt="10"/>
      <dgm:spPr/>
    </dgm:pt>
    <dgm:pt modelId="{52A49061-DB67-4712-81B1-F79B7D215C4E}" type="pres">
      <dgm:prSet presAssocID="{3E1FAAEF-766E-4F64-8E33-61C10531F448}" presName="hierRoot2" presStyleCnt="0">
        <dgm:presLayoutVars>
          <dgm:hierBranch val="init"/>
        </dgm:presLayoutVars>
      </dgm:prSet>
      <dgm:spPr/>
    </dgm:pt>
    <dgm:pt modelId="{F7099B5C-C683-4AA1-9697-B05EB615AC3E}" type="pres">
      <dgm:prSet presAssocID="{3E1FAAEF-766E-4F64-8E33-61C10531F448}" presName="rootComposite2" presStyleCnt="0"/>
      <dgm:spPr/>
    </dgm:pt>
    <dgm:pt modelId="{E2B61F22-9242-4F35-BD21-0DC666522BA1}" type="pres">
      <dgm:prSet presAssocID="{3E1FAAEF-766E-4F64-8E33-61C10531F448}" presName="rootText2" presStyleLbl="alignAcc1" presStyleIdx="0" presStyleCnt="0">
        <dgm:presLayoutVars>
          <dgm:chPref val="3"/>
        </dgm:presLayoutVars>
      </dgm:prSet>
      <dgm:spPr/>
    </dgm:pt>
    <dgm:pt modelId="{D6262D7A-EEB5-4B6E-BD9B-E549290083E9}" type="pres">
      <dgm:prSet presAssocID="{3E1FAAEF-766E-4F64-8E33-61C10531F448}" presName="topArc2" presStyleLbl="parChTrans1D1" presStyleIdx="34" presStyleCnt="50"/>
      <dgm:spPr/>
    </dgm:pt>
    <dgm:pt modelId="{1B241E8E-910A-4448-9F9E-24DEDA29F1F1}" type="pres">
      <dgm:prSet presAssocID="{3E1FAAEF-766E-4F64-8E33-61C10531F448}" presName="bottomArc2" presStyleLbl="parChTrans1D1" presStyleIdx="35" presStyleCnt="50"/>
      <dgm:spPr/>
    </dgm:pt>
    <dgm:pt modelId="{17EFFFB7-FCE0-4F49-9268-86B038024BB4}" type="pres">
      <dgm:prSet presAssocID="{3E1FAAEF-766E-4F64-8E33-61C10531F448}" presName="topConnNode2" presStyleLbl="node3" presStyleIdx="0" presStyleCnt="0"/>
      <dgm:spPr/>
    </dgm:pt>
    <dgm:pt modelId="{CF18A737-D20B-4650-A0BE-DA7384284079}" type="pres">
      <dgm:prSet presAssocID="{3E1FAAEF-766E-4F64-8E33-61C10531F448}" presName="hierChild4" presStyleCnt="0"/>
      <dgm:spPr/>
    </dgm:pt>
    <dgm:pt modelId="{E4AD3EE3-DF4D-4B4D-BF80-3583E32990D7}" type="pres">
      <dgm:prSet presAssocID="{3E1FAAEF-766E-4F64-8E33-61C10531F448}" presName="hierChild5" presStyleCnt="0"/>
      <dgm:spPr/>
    </dgm:pt>
    <dgm:pt modelId="{AD1A44B6-9062-4BFB-A25F-AA617DC4F310}" type="pres">
      <dgm:prSet presAssocID="{E69EE733-283A-4CE0-9A33-B5CF25DDDD53}" presName="Name28" presStyleLbl="parChTrans1D3" presStyleIdx="6" presStyleCnt="10"/>
      <dgm:spPr/>
    </dgm:pt>
    <dgm:pt modelId="{20EEB786-72DD-4D75-9F27-84A87D846230}" type="pres">
      <dgm:prSet presAssocID="{56B237B0-9B82-4117-B4A6-7373D4B0AEED}" presName="hierRoot2" presStyleCnt="0">
        <dgm:presLayoutVars>
          <dgm:hierBranch val="init"/>
        </dgm:presLayoutVars>
      </dgm:prSet>
      <dgm:spPr/>
    </dgm:pt>
    <dgm:pt modelId="{7D70A24F-806D-4195-BCB4-DB2DF19EF406}" type="pres">
      <dgm:prSet presAssocID="{56B237B0-9B82-4117-B4A6-7373D4B0AEED}" presName="rootComposite2" presStyleCnt="0"/>
      <dgm:spPr/>
    </dgm:pt>
    <dgm:pt modelId="{DA1FEB20-71CC-423F-A0A1-0CBF823A837C}" type="pres">
      <dgm:prSet presAssocID="{56B237B0-9B82-4117-B4A6-7373D4B0AEED}" presName="rootText2" presStyleLbl="alignAcc1" presStyleIdx="0" presStyleCnt="0">
        <dgm:presLayoutVars>
          <dgm:chPref val="3"/>
        </dgm:presLayoutVars>
      </dgm:prSet>
      <dgm:spPr/>
    </dgm:pt>
    <dgm:pt modelId="{46049077-EAB0-4DD4-9689-CB3D99EE6608}" type="pres">
      <dgm:prSet presAssocID="{56B237B0-9B82-4117-B4A6-7373D4B0AEED}" presName="topArc2" presStyleLbl="parChTrans1D1" presStyleIdx="36" presStyleCnt="50"/>
      <dgm:spPr/>
    </dgm:pt>
    <dgm:pt modelId="{EDFDB44D-CACC-432E-BBAD-49B9F6DF4CFF}" type="pres">
      <dgm:prSet presAssocID="{56B237B0-9B82-4117-B4A6-7373D4B0AEED}" presName="bottomArc2" presStyleLbl="parChTrans1D1" presStyleIdx="37" presStyleCnt="50"/>
      <dgm:spPr/>
    </dgm:pt>
    <dgm:pt modelId="{B4F00669-ED18-495B-BEC9-C9EC3204F4B0}" type="pres">
      <dgm:prSet presAssocID="{56B237B0-9B82-4117-B4A6-7373D4B0AEED}" presName="topConnNode2" presStyleLbl="node3" presStyleIdx="0" presStyleCnt="0"/>
      <dgm:spPr/>
    </dgm:pt>
    <dgm:pt modelId="{2311B872-2A71-4C77-AFAA-8BA5DF66483B}" type="pres">
      <dgm:prSet presAssocID="{56B237B0-9B82-4117-B4A6-7373D4B0AEED}" presName="hierChild4" presStyleCnt="0"/>
      <dgm:spPr/>
    </dgm:pt>
    <dgm:pt modelId="{909A6DBF-7964-4F03-B849-51415227C76B}" type="pres">
      <dgm:prSet presAssocID="{56B237B0-9B82-4117-B4A6-7373D4B0AEED}" presName="hierChild5" presStyleCnt="0"/>
      <dgm:spPr/>
    </dgm:pt>
    <dgm:pt modelId="{D856D026-DBA2-4514-8333-661AA2E3F1B3}" type="pres">
      <dgm:prSet presAssocID="{3C4835AD-E372-4C3A-89DC-39E257A89E93}" presName="Name28" presStyleLbl="parChTrans1D3" presStyleIdx="7" presStyleCnt="10"/>
      <dgm:spPr/>
    </dgm:pt>
    <dgm:pt modelId="{84E88F30-6648-46AE-BD36-1F2B89AA4DA9}" type="pres">
      <dgm:prSet presAssocID="{EE15EC75-F469-4961-B0A7-67A1A663D258}" presName="hierRoot2" presStyleCnt="0">
        <dgm:presLayoutVars>
          <dgm:hierBranch val="init"/>
        </dgm:presLayoutVars>
      </dgm:prSet>
      <dgm:spPr/>
    </dgm:pt>
    <dgm:pt modelId="{276ABF69-7093-4A05-BC76-08E806F5B29F}" type="pres">
      <dgm:prSet presAssocID="{EE15EC75-F469-4961-B0A7-67A1A663D258}" presName="rootComposite2" presStyleCnt="0"/>
      <dgm:spPr/>
    </dgm:pt>
    <dgm:pt modelId="{E5536B69-31FF-406F-9E5D-857F1C418DC0}" type="pres">
      <dgm:prSet presAssocID="{EE15EC75-F469-4961-B0A7-67A1A663D258}" presName="rootText2" presStyleLbl="alignAcc1" presStyleIdx="0" presStyleCnt="0">
        <dgm:presLayoutVars>
          <dgm:chPref val="3"/>
        </dgm:presLayoutVars>
      </dgm:prSet>
      <dgm:spPr/>
    </dgm:pt>
    <dgm:pt modelId="{3E1EDE85-2259-4E4C-8000-87A259FE62C6}" type="pres">
      <dgm:prSet presAssocID="{EE15EC75-F469-4961-B0A7-67A1A663D258}" presName="topArc2" presStyleLbl="parChTrans1D1" presStyleIdx="38" presStyleCnt="50"/>
      <dgm:spPr/>
    </dgm:pt>
    <dgm:pt modelId="{143BF5E5-C390-4441-B904-5BAA711DD663}" type="pres">
      <dgm:prSet presAssocID="{EE15EC75-F469-4961-B0A7-67A1A663D258}" presName="bottomArc2" presStyleLbl="parChTrans1D1" presStyleIdx="39" presStyleCnt="50"/>
      <dgm:spPr/>
    </dgm:pt>
    <dgm:pt modelId="{2DF4DF89-3C5B-4B3A-A661-F355BF12A1B2}" type="pres">
      <dgm:prSet presAssocID="{EE15EC75-F469-4961-B0A7-67A1A663D258}" presName="topConnNode2" presStyleLbl="node3" presStyleIdx="0" presStyleCnt="0"/>
      <dgm:spPr/>
    </dgm:pt>
    <dgm:pt modelId="{54E9EBB4-BD1E-425C-846E-084394923251}" type="pres">
      <dgm:prSet presAssocID="{EE15EC75-F469-4961-B0A7-67A1A663D258}" presName="hierChild4" presStyleCnt="0"/>
      <dgm:spPr/>
    </dgm:pt>
    <dgm:pt modelId="{2727073E-2A75-49E5-971A-B994DFB12541}" type="pres">
      <dgm:prSet presAssocID="{EE15EC75-F469-4961-B0A7-67A1A663D258}" presName="hierChild5" presStyleCnt="0"/>
      <dgm:spPr/>
    </dgm:pt>
    <dgm:pt modelId="{5A545D7C-5F43-4F96-B6F2-6AB177783CF5}" type="pres">
      <dgm:prSet presAssocID="{A7D1B721-33CF-49AD-96C7-51DE201049F0}" presName="hierChild5" presStyleCnt="0"/>
      <dgm:spPr/>
    </dgm:pt>
    <dgm:pt modelId="{4A3B1DC6-7D03-452B-A92E-6063968F6EA8}" type="pres">
      <dgm:prSet presAssocID="{EDAA514A-E0B3-4251-B97D-E684854187CB}" presName="Name28" presStyleLbl="parChTrans1D2" presStyleIdx="2" presStyleCnt="4"/>
      <dgm:spPr/>
    </dgm:pt>
    <dgm:pt modelId="{702626D0-9AA7-4211-8A40-5147DDAE604A}" type="pres">
      <dgm:prSet presAssocID="{64A672B8-FEB1-4F30-87F9-F9C7EC2676B4}" presName="hierRoot2" presStyleCnt="0">
        <dgm:presLayoutVars>
          <dgm:hierBranch val="init"/>
        </dgm:presLayoutVars>
      </dgm:prSet>
      <dgm:spPr/>
    </dgm:pt>
    <dgm:pt modelId="{F4613D37-91C1-42F6-8B0A-1CC9A79D8432}" type="pres">
      <dgm:prSet presAssocID="{64A672B8-FEB1-4F30-87F9-F9C7EC2676B4}" presName="rootComposite2" presStyleCnt="0"/>
      <dgm:spPr/>
    </dgm:pt>
    <dgm:pt modelId="{8C35C572-E187-4E32-A29F-2D25F8AD5A97}" type="pres">
      <dgm:prSet presAssocID="{64A672B8-FEB1-4F30-87F9-F9C7EC2676B4}" presName="rootText2" presStyleLbl="alignAcc1" presStyleIdx="0" presStyleCnt="0">
        <dgm:presLayoutVars>
          <dgm:chPref val="3"/>
        </dgm:presLayoutVars>
      </dgm:prSet>
      <dgm:spPr/>
    </dgm:pt>
    <dgm:pt modelId="{3D63548C-02DA-4E31-AEAF-054022A03CDF}" type="pres">
      <dgm:prSet presAssocID="{64A672B8-FEB1-4F30-87F9-F9C7EC2676B4}" presName="topArc2" presStyleLbl="parChTrans1D1" presStyleIdx="40" presStyleCnt="50"/>
      <dgm:spPr/>
    </dgm:pt>
    <dgm:pt modelId="{A916E46C-3429-4A89-8B17-53642A50CDCA}" type="pres">
      <dgm:prSet presAssocID="{64A672B8-FEB1-4F30-87F9-F9C7EC2676B4}" presName="bottomArc2" presStyleLbl="parChTrans1D1" presStyleIdx="41" presStyleCnt="50"/>
      <dgm:spPr/>
    </dgm:pt>
    <dgm:pt modelId="{037A9481-9C48-47C8-BBE2-243E3B4EF958}" type="pres">
      <dgm:prSet presAssocID="{64A672B8-FEB1-4F30-87F9-F9C7EC2676B4}" presName="topConnNode2" presStyleLbl="node2" presStyleIdx="0" presStyleCnt="0"/>
      <dgm:spPr/>
    </dgm:pt>
    <dgm:pt modelId="{AC6C8379-770B-41A1-9070-07AB5FB3FF78}" type="pres">
      <dgm:prSet presAssocID="{64A672B8-FEB1-4F30-87F9-F9C7EC2676B4}" presName="hierChild4" presStyleCnt="0"/>
      <dgm:spPr/>
    </dgm:pt>
    <dgm:pt modelId="{E2A1E188-D8F3-4D2B-A808-6E252EA0A662}" type="pres">
      <dgm:prSet presAssocID="{E5C4FE17-C776-400C-AB8F-F151DD37F8CE}" presName="Name28" presStyleLbl="parChTrans1D3" presStyleIdx="8" presStyleCnt="10"/>
      <dgm:spPr/>
    </dgm:pt>
    <dgm:pt modelId="{40B8BA53-FEAD-4D05-BE2C-F8205C4C3FE3}" type="pres">
      <dgm:prSet presAssocID="{B6B834B5-1364-4FC2-8019-BA7D247B7ACB}" presName="hierRoot2" presStyleCnt="0">
        <dgm:presLayoutVars>
          <dgm:hierBranch val="init"/>
        </dgm:presLayoutVars>
      </dgm:prSet>
      <dgm:spPr/>
    </dgm:pt>
    <dgm:pt modelId="{DC776C60-F342-467F-9E02-0A3757F5788E}" type="pres">
      <dgm:prSet presAssocID="{B6B834B5-1364-4FC2-8019-BA7D247B7ACB}" presName="rootComposite2" presStyleCnt="0"/>
      <dgm:spPr/>
    </dgm:pt>
    <dgm:pt modelId="{2BA76907-7FE9-48E2-B8EF-3F749222D1D0}" type="pres">
      <dgm:prSet presAssocID="{B6B834B5-1364-4FC2-8019-BA7D247B7ACB}" presName="rootText2" presStyleLbl="alignAcc1" presStyleIdx="0" presStyleCnt="0">
        <dgm:presLayoutVars>
          <dgm:chPref val="3"/>
        </dgm:presLayoutVars>
      </dgm:prSet>
      <dgm:spPr/>
    </dgm:pt>
    <dgm:pt modelId="{70CC443D-F6DB-47B5-8FA9-DB5756D466D5}" type="pres">
      <dgm:prSet presAssocID="{B6B834B5-1364-4FC2-8019-BA7D247B7ACB}" presName="topArc2" presStyleLbl="parChTrans1D1" presStyleIdx="42" presStyleCnt="50"/>
      <dgm:spPr/>
    </dgm:pt>
    <dgm:pt modelId="{E8EFE9D2-68AA-49AD-AB7C-9B63F375F9AD}" type="pres">
      <dgm:prSet presAssocID="{B6B834B5-1364-4FC2-8019-BA7D247B7ACB}" presName="bottomArc2" presStyleLbl="parChTrans1D1" presStyleIdx="43" presStyleCnt="50"/>
      <dgm:spPr/>
    </dgm:pt>
    <dgm:pt modelId="{586EBD1D-40AE-466C-897C-D3382B9C11FB}" type="pres">
      <dgm:prSet presAssocID="{B6B834B5-1364-4FC2-8019-BA7D247B7ACB}" presName="topConnNode2" presStyleLbl="node3" presStyleIdx="0" presStyleCnt="0"/>
      <dgm:spPr/>
    </dgm:pt>
    <dgm:pt modelId="{8B80BBA0-B54B-4786-9E62-315A600DF779}" type="pres">
      <dgm:prSet presAssocID="{B6B834B5-1364-4FC2-8019-BA7D247B7ACB}" presName="hierChild4" presStyleCnt="0"/>
      <dgm:spPr/>
    </dgm:pt>
    <dgm:pt modelId="{A31A674E-1DD2-4A02-90E6-BD6CDDDBD3DB}" type="pres">
      <dgm:prSet presAssocID="{B6B834B5-1364-4FC2-8019-BA7D247B7ACB}" presName="hierChild5" presStyleCnt="0"/>
      <dgm:spPr/>
    </dgm:pt>
    <dgm:pt modelId="{EE872C92-B7DB-49A7-A494-9B49F1C00C41}" type="pres">
      <dgm:prSet presAssocID="{AAEBF37C-C630-4E18-A6EE-5788D00A350C}" presName="Name28" presStyleLbl="parChTrans1D3" presStyleIdx="9" presStyleCnt="10"/>
      <dgm:spPr/>
    </dgm:pt>
    <dgm:pt modelId="{38E9276E-DF2C-4DBE-B86D-266298C8F37A}" type="pres">
      <dgm:prSet presAssocID="{A155AFD6-24B3-48F1-B684-7621344E34A7}" presName="hierRoot2" presStyleCnt="0">
        <dgm:presLayoutVars>
          <dgm:hierBranch val="init"/>
        </dgm:presLayoutVars>
      </dgm:prSet>
      <dgm:spPr/>
    </dgm:pt>
    <dgm:pt modelId="{DA39E91B-DB53-4BE2-81B2-636BD532BD22}" type="pres">
      <dgm:prSet presAssocID="{A155AFD6-24B3-48F1-B684-7621344E34A7}" presName="rootComposite2" presStyleCnt="0"/>
      <dgm:spPr/>
    </dgm:pt>
    <dgm:pt modelId="{1433C509-E4A9-4B9D-8009-A51BC2842FD8}" type="pres">
      <dgm:prSet presAssocID="{A155AFD6-24B3-48F1-B684-7621344E34A7}" presName="rootText2" presStyleLbl="alignAcc1" presStyleIdx="0" presStyleCnt="0">
        <dgm:presLayoutVars>
          <dgm:chPref val="3"/>
        </dgm:presLayoutVars>
      </dgm:prSet>
      <dgm:spPr/>
    </dgm:pt>
    <dgm:pt modelId="{213B81CA-06F2-4959-9AA7-0C1546E4EBF2}" type="pres">
      <dgm:prSet presAssocID="{A155AFD6-24B3-48F1-B684-7621344E34A7}" presName="topArc2" presStyleLbl="parChTrans1D1" presStyleIdx="44" presStyleCnt="50"/>
      <dgm:spPr/>
    </dgm:pt>
    <dgm:pt modelId="{E4099F95-9FE5-467F-A895-739582E2462E}" type="pres">
      <dgm:prSet presAssocID="{A155AFD6-24B3-48F1-B684-7621344E34A7}" presName="bottomArc2" presStyleLbl="parChTrans1D1" presStyleIdx="45" presStyleCnt="50"/>
      <dgm:spPr/>
    </dgm:pt>
    <dgm:pt modelId="{5D4B67CF-E606-4D6E-8F15-0085653850E7}" type="pres">
      <dgm:prSet presAssocID="{A155AFD6-24B3-48F1-B684-7621344E34A7}" presName="topConnNode2" presStyleLbl="node3" presStyleIdx="0" presStyleCnt="0"/>
      <dgm:spPr/>
    </dgm:pt>
    <dgm:pt modelId="{45942C34-EB4B-40CB-B2E5-3B784255BB6F}" type="pres">
      <dgm:prSet presAssocID="{A155AFD6-24B3-48F1-B684-7621344E34A7}" presName="hierChild4" presStyleCnt="0"/>
      <dgm:spPr/>
    </dgm:pt>
    <dgm:pt modelId="{F3507E9B-2E44-47F8-85A1-862DA10A0280}" type="pres">
      <dgm:prSet presAssocID="{A155AFD6-24B3-48F1-B684-7621344E34A7}" presName="hierChild5" presStyleCnt="0"/>
      <dgm:spPr/>
    </dgm:pt>
    <dgm:pt modelId="{BE652F92-2ABA-41D9-B900-8F8EB955189C}" type="pres">
      <dgm:prSet presAssocID="{64A672B8-FEB1-4F30-87F9-F9C7EC2676B4}" presName="hierChild5" presStyleCnt="0"/>
      <dgm:spPr/>
    </dgm:pt>
    <dgm:pt modelId="{C8EE654D-1A5C-425E-909F-77495037D1E5}" type="pres">
      <dgm:prSet presAssocID="{ACE60939-EF18-4499-B3EB-19A92C8D39B4}" presName="hierChild3" presStyleCnt="0"/>
      <dgm:spPr/>
    </dgm:pt>
    <dgm:pt modelId="{8B1A212B-5CC2-468B-8A2D-67B89CB83C4E}" type="pres">
      <dgm:prSet presAssocID="{8B89E8A7-299B-4886-9F1A-D6095A1FB50C}" presName="hierRoot1" presStyleCnt="0">
        <dgm:presLayoutVars>
          <dgm:hierBranch val="init"/>
        </dgm:presLayoutVars>
      </dgm:prSet>
      <dgm:spPr/>
    </dgm:pt>
    <dgm:pt modelId="{709397A9-4BC8-42B6-9A8A-4BFDA68B20A2}" type="pres">
      <dgm:prSet presAssocID="{8B89E8A7-299B-4886-9F1A-D6095A1FB50C}" presName="rootComposite1" presStyleCnt="0"/>
      <dgm:spPr/>
    </dgm:pt>
    <dgm:pt modelId="{84578B17-D5F5-4444-8ECC-2DCFAFAE64F8}" type="pres">
      <dgm:prSet presAssocID="{8B89E8A7-299B-4886-9F1A-D6095A1FB50C}" presName="rootText1" presStyleLbl="alignAcc1" presStyleIdx="0" presStyleCnt="0">
        <dgm:presLayoutVars>
          <dgm:chPref val="3"/>
        </dgm:presLayoutVars>
      </dgm:prSet>
      <dgm:spPr/>
    </dgm:pt>
    <dgm:pt modelId="{4926EBEF-11D7-4DF7-B787-C92670A77330}" type="pres">
      <dgm:prSet presAssocID="{8B89E8A7-299B-4886-9F1A-D6095A1FB50C}" presName="topArc1" presStyleLbl="parChTrans1D1" presStyleIdx="46" presStyleCnt="50"/>
      <dgm:spPr/>
    </dgm:pt>
    <dgm:pt modelId="{B401E5C3-AC5F-4209-BDE2-08E2659B5772}" type="pres">
      <dgm:prSet presAssocID="{8B89E8A7-299B-4886-9F1A-D6095A1FB50C}" presName="bottomArc1" presStyleLbl="parChTrans1D1" presStyleIdx="47" presStyleCnt="50"/>
      <dgm:spPr/>
    </dgm:pt>
    <dgm:pt modelId="{FA17B1D2-7550-4B50-A812-037B1CF8FAE6}" type="pres">
      <dgm:prSet presAssocID="{8B89E8A7-299B-4886-9F1A-D6095A1FB50C}" presName="topConnNode1" presStyleLbl="node1" presStyleIdx="0" presStyleCnt="0"/>
      <dgm:spPr/>
    </dgm:pt>
    <dgm:pt modelId="{E9A6E1BE-C311-4C61-BF09-5B1185715405}" type="pres">
      <dgm:prSet presAssocID="{8B89E8A7-299B-4886-9F1A-D6095A1FB50C}" presName="hierChild2" presStyleCnt="0"/>
      <dgm:spPr/>
    </dgm:pt>
    <dgm:pt modelId="{24EB8168-F902-443A-A9E4-69E92ED6ABA8}" type="pres">
      <dgm:prSet presAssocID="{4DBC6600-7835-45E5-B88C-5B7A839CA0F1}" presName="Name28" presStyleLbl="parChTrans1D2" presStyleIdx="3" presStyleCnt="4"/>
      <dgm:spPr/>
    </dgm:pt>
    <dgm:pt modelId="{25D5EBC8-7C03-4678-A744-B0EADAFA8604}" type="pres">
      <dgm:prSet presAssocID="{A02A9A9C-E5F9-4F97-A635-60966994A2D2}" presName="hierRoot2" presStyleCnt="0">
        <dgm:presLayoutVars>
          <dgm:hierBranch val="init"/>
        </dgm:presLayoutVars>
      </dgm:prSet>
      <dgm:spPr/>
    </dgm:pt>
    <dgm:pt modelId="{D1FD6B93-395C-4167-A537-EDF90DC0D23B}" type="pres">
      <dgm:prSet presAssocID="{A02A9A9C-E5F9-4F97-A635-60966994A2D2}" presName="rootComposite2" presStyleCnt="0"/>
      <dgm:spPr/>
    </dgm:pt>
    <dgm:pt modelId="{6467D4D7-F310-4F79-B772-5BC72BA3438D}" type="pres">
      <dgm:prSet presAssocID="{A02A9A9C-E5F9-4F97-A635-60966994A2D2}" presName="rootText2" presStyleLbl="alignAcc1" presStyleIdx="0" presStyleCnt="0">
        <dgm:presLayoutVars>
          <dgm:chPref val="3"/>
        </dgm:presLayoutVars>
      </dgm:prSet>
      <dgm:spPr/>
    </dgm:pt>
    <dgm:pt modelId="{B094AC24-60C3-4F98-942E-7A134D3F4999}" type="pres">
      <dgm:prSet presAssocID="{A02A9A9C-E5F9-4F97-A635-60966994A2D2}" presName="topArc2" presStyleLbl="parChTrans1D1" presStyleIdx="48" presStyleCnt="50"/>
      <dgm:spPr/>
    </dgm:pt>
    <dgm:pt modelId="{E8386745-3FA0-453B-B19E-B8485C705F8F}" type="pres">
      <dgm:prSet presAssocID="{A02A9A9C-E5F9-4F97-A635-60966994A2D2}" presName="bottomArc2" presStyleLbl="parChTrans1D1" presStyleIdx="49" presStyleCnt="50"/>
      <dgm:spPr/>
    </dgm:pt>
    <dgm:pt modelId="{400A1D81-2BEC-40A4-81FE-93939B2DCC4E}" type="pres">
      <dgm:prSet presAssocID="{A02A9A9C-E5F9-4F97-A635-60966994A2D2}" presName="topConnNode2" presStyleLbl="node2" presStyleIdx="0" presStyleCnt="0"/>
      <dgm:spPr/>
    </dgm:pt>
    <dgm:pt modelId="{6E64AE8A-68ED-4C8E-B924-2492A15AFB82}" type="pres">
      <dgm:prSet presAssocID="{A02A9A9C-E5F9-4F97-A635-60966994A2D2}" presName="hierChild4" presStyleCnt="0"/>
      <dgm:spPr/>
    </dgm:pt>
    <dgm:pt modelId="{325BCBC6-64E2-4595-A062-76FE0B1C5262}" type="pres">
      <dgm:prSet presAssocID="{A02A9A9C-E5F9-4F97-A635-60966994A2D2}" presName="hierChild5" presStyleCnt="0"/>
      <dgm:spPr/>
    </dgm:pt>
    <dgm:pt modelId="{5BC5D728-53C5-4175-88FB-D6059229C796}" type="pres">
      <dgm:prSet presAssocID="{8B89E8A7-299B-4886-9F1A-D6095A1FB50C}" presName="hierChild3" presStyleCnt="0"/>
      <dgm:spPr/>
    </dgm:pt>
  </dgm:ptLst>
  <dgm:cxnLst>
    <dgm:cxn modelId="{C7AB1703-2A42-48E7-B435-AAC99041447B}" srcId="{A7D1B721-33CF-49AD-96C7-51DE201049F0}" destId="{3E1FAAEF-766E-4F64-8E33-61C10531F448}" srcOrd="0" destOrd="0" parTransId="{79654927-3716-46F0-88CF-C34C2AA962B7}" sibTransId="{B956676F-7526-401A-B65B-74CBF6D2AD10}"/>
    <dgm:cxn modelId="{F2679305-2E03-42CB-9754-55FD4662BBEF}" type="presOf" srcId="{D2DBEA72-3496-4578-B8CB-198997E72774}" destId="{602CF6DA-1BFE-47B7-853C-9368FC1B9FA1}" srcOrd="1" destOrd="0" presId="urn:microsoft.com/office/officeart/2008/layout/HalfCircleOrganizationChart"/>
    <dgm:cxn modelId="{0E4A1B06-4B73-4790-9207-C1B50C6F2770}" type="presOf" srcId="{05D05D04-682C-489A-9F23-C0CB8E66F56C}" destId="{5499B592-4861-47FB-A927-8AC35A3D7584}" srcOrd="0" destOrd="0" presId="urn:microsoft.com/office/officeart/2008/layout/HalfCircleOrganizationChart"/>
    <dgm:cxn modelId="{01D95A08-310F-4220-82F2-375587A59AC1}" srcId="{31A0BE28-52FF-433C-93A8-C6499864C2AF}" destId="{C99BD309-57ED-4C41-AC54-F8E655D6248E}" srcOrd="0" destOrd="0" parTransId="{D0E1ED10-6696-4675-B634-02A2628A1313}" sibTransId="{86C8892C-017B-4926-A8E4-5432F3A8E6EA}"/>
    <dgm:cxn modelId="{A00ADD0A-F0FD-430A-93D2-5173081E09E1}" type="presOf" srcId="{31A0BE28-52FF-433C-93A8-C6499864C2AF}" destId="{8DD0C048-1C5F-4C8A-8779-034078698216}" srcOrd="1" destOrd="0" presId="urn:microsoft.com/office/officeart/2008/layout/HalfCircleOrganizationChart"/>
    <dgm:cxn modelId="{80C5540B-4513-4140-92A6-07F589892196}" srcId="{3DF08272-FB17-4235-BF90-83788DF8FA10}" destId="{343BECAC-0F4E-496F-9AA2-FBCDCB04812C}" srcOrd="1" destOrd="0" parTransId="{81E566D2-01B7-4E58-94C5-D5BC75960596}" sibTransId="{FA7E350A-86F7-49E5-B874-24EB4FE30EC9}"/>
    <dgm:cxn modelId="{B62AB90D-B057-4942-9C17-122402299F87}" type="presOf" srcId="{3DF08272-FB17-4235-BF90-83788DF8FA10}" destId="{7E5E6DCB-BD3B-4F91-A447-F86C47D80F2B}" srcOrd="0" destOrd="0" presId="urn:microsoft.com/office/officeart/2008/layout/HalfCircleOrganizationChart"/>
    <dgm:cxn modelId="{9EB7920E-7A7B-4CEE-B25E-941C31149ED9}" type="presOf" srcId="{56B237B0-9B82-4117-B4A6-7373D4B0AEED}" destId="{DA1FEB20-71CC-423F-A0A1-0CBF823A837C}" srcOrd="0" destOrd="0" presId="urn:microsoft.com/office/officeart/2008/layout/HalfCircleOrganizationChart"/>
    <dgm:cxn modelId="{71707A10-9796-4B4F-8017-FDC715C49EF6}" type="presOf" srcId="{E69EE733-283A-4CE0-9A33-B5CF25DDDD53}" destId="{AD1A44B6-9062-4BFB-A25F-AA617DC4F310}" srcOrd="0" destOrd="0" presId="urn:microsoft.com/office/officeart/2008/layout/HalfCircleOrganizationChart"/>
    <dgm:cxn modelId="{B2641916-F602-4081-B1ED-0954AFCAB6EA}" type="presOf" srcId="{8C24FE3A-F9B5-4BED-BC64-753EDC1C7304}" destId="{4C5C08A4-E260-49C7-97E6-6DFD2545F36F}" srcOrd="1" destOrd="0" presId="urn:microsoft.com/office/officeart/2008/layout/HalfCircleOrganizationChart"/>
    <dgm:cxn modelId="{0F9D9E18-A890-4717-95DB-43598C1CCBD8}" type="presOf" srcId="{8C24FE3A-F9B5-4BED-BC64-753EDC1C7304}" destId="{82DCB777-8875-42E7-9630-DE82D3247EC5}" srcOrd="0" destOrd="0" presId="urn:microsoft.com/office/officeart/2008/layout/HalfCircleOrganizationChart"/>
    <dgm:cxn modelId="{FAB64D19-FDF3-4ECB-8131-488D3C957B1E}" srcId="{ACE60939-EF18-4499-B3EB-19A92C8D39B4}" destId="{64A672B8-FEB1-4F30-87F9-F9C7EC2676B4}" srcOrd="2" destOrd="0" parTransId="{EDAA514A-E0B3-4251-B97D-E684854187CB}" sibTransId="{28FE67E8-C034-493E-A288-D34DE52F18DF}"/>
    <dgm:cxn modelId="{F8B16F19-5A45-41F2-B816-92520B1604E0}" type="presOf" srcId="{ABC73A9A-1AA0-4DF4-B6F1-C2DA8266C6D7}" destId="{0F0FA8FE-0AF4-45D3-8F64-581EA64F7ACB}" srcOrd="0" destOrd="0" presId="urn:microsoft.com/office/officeart/2008/layout/HalfCircleOrganizationChart"/>
    <dgm:cxn modelId="{D562F71A-EA99-444D-9561-C28BCDD1DF1C}" type="presOf" srcId="{64A672B8-FEB1-4F30-87F9-F9C7EC2676B4}" destId="{037A9481-9C48-47C8-BBE2-243E3B4EF958}" srcOrd="1" destOrd="0" presId="urn:microsoft.com/office/officeart/2008/layout/HalfCircleOrganizationChart"/>
    <dgm:cxn modelId="{316F621E-20D7-432D-BDD3-B955B34CCC5B}" srcId="{A7D1B721-33CF-49AD-96C7-51DE201049F0}" destId="{EE15EC75-F469-4961-B0A7-67A1A663D258}" srcOrd="2" destOrd="0" parTransId="{3C4835AD-E372-4C3A-89DC-39E257A89E93}" sibTransId="{3F6C205C-B308-410A-8C9B-F1C3C0B922D2}"/>
    <dgm:cxn modelId="{832A741E-8A85-41A7-ADAD-C92AF8151B86}" type="presOf" srcId="{98FC2CB6-6D19-4EA5-81A7-3D28F84D37CF}" destId="{2511C79E-B69C-474F-BB2B-B73A2AC4A661}" srcOrd="0" destOrd="0" presId="urn:microsoft.com/office/officeart/2008/layout/HalfCircleOrganizationChart"/>
    <dgm:cxn modelId="{19607B20-7C66-45B1-9292-26F42591026B}" srcId="{D2DBEA72-3496-4578-B8CB-198997E72774}" destId="{44897B90-2000-427A-9F0F-3C520BFEE6F6}" srcOrd="1" destOrd="0" parTransId="{8CA9D968-A9CD-4ECF-84B1-ABD95F900F6F}" sibTransId="{25271521-1981-4392-A43C-A3FF7C98AEA1}"/>
    <dgm:cxn modelId="{4FDC8222-E2A2-4997-834F-D62CABB8B993}" type="presOf" srcId="{79654927-3716-46F0-88CF-C34C2AA962B7}" destId="{ABB14718-973F-47AE-8389-68844D3D27E0}" srcOrd="0" destOrd="0" presId="urn:microsoft.com/office/officeart/2008/layout/HalfCircleOrganizationChart"/>
    <dgm:cxn modelId="{AFDE0E24-8AB2-4171-84F4-389B1DD193C5}" type="presOf" srcId="{A94ECF88-4206-41A9-8600-235F30C4145C}" destId="{24306F88-2C7E-40F9-9DD3-B803AC3AABB0}" srcOrd="0" destOrd="0" presId="urn:microsoft.com/office/officeart/2008/layout/HalfCircleOrganizationChart"/>
    <dgm:cxn modelId="{6A6D4C2C-E0A5-4A34-94F0-8A6C6B6DE12C}" type="presOf" srcId="{81E566D2-01B7-4E58-94C5-D5BC75960596}" destId="{75A26F68-32B9-4BC7-8BC3-A6431E0284C1}" srcOrd="0" destOrd="0" presId="urn:microsoft.com/office/officeart/2008/layout/HalfCircleOrganizationChart"/>
    <dgm:cxn modelId="{C832DC2F-8978-4F00-A6F8-232B81BA2BEE}" type="presOf" srcId="{3E1FAAEF-766E-4F64-8E33-61C10531F448}" destId="{17EFFFB7-FCE0-4F49-9268-86B038024BB4}" srcOrd="1" destOrd="0" presId="urn:microsoft.com/office/officeart/2008/layout/HalfCircleOrganizationChart"/>
    <dgm:cxn modelId="{0BB91131-5A41-417F-B70F-827E7C8CD2E9}" type="presOf" srcId="{A155AFD6-24B3-48F1-B684-7621344E34A7}" destId="{1433C509-E4A9-4B9D-8009-A51BC2842FD8}" srcOrd="0" destOrd="0" presId="urn:microsoft.com/office/officeart/2008/layout/HalfCircleOrganizationChart"/>
    <dgm:cxn modelId="{CAA8BC33-9512-49F1-9FE4-CB3344E91DE8}" type="presOf" srcId="{EDAA514A-E0B3-4251-B97D-E684854187CB}" destId="{4A3B1DC6-7D03-452B-A92E-6063968F6EA8}" srcOrd="0" destOrd="0" presId="urn:microsoft.com/office/officeart/2008/layout/HalfCircleOrganizationChart"/>
    <dgm:cxn modelId="{D6276636-09CB-4A80-B830-F8CB60232904}" type="presOf" srcId="{D85F8345-AC92-4FCA-A5CB-CA179E905C39}" destId="{E8C50D56-E493-4574-BF41-5967FB139B02}" srcOrd="0" destOrd="0" presId="urn:microsoft.com/office/officeart/2008/layout/HalfCircleOrganizationChart"/>
    <dgm:cxn modelId="{24B1D63E-D882-457E-A380-966F16BFA482}" type="presOf" srcId="{343BECAC-0F4E-496F-9AA2-FBCDCB04812C}" destId="{9612EF9A-54E2-49A8-98F9-252C3798EB23}" srcOrd="0" destOrd="0" presId="urn:microsoft.com/office/officeart/2008/layout/HalfCircleOrganizationChart"/>
    <dgm:cxn modelId="{F9F4033F-BB33-4268-9874-8E6D4A29DB39}" srcId="{3DF08272-FB17-4235-BF90-83788DF8FA10}" destId="{8CC32589-4576-4039-A38D-CAB68A89FA15}" srcOrd="0" destOrd="0" parTransId="{F8C9A256-D7C6-4E01-9B6C-223E9623E200}" sibTransId="{BADFF734-FEBF-4D75-BE77-407CE34D4782}"/>
    <dgm:cxn modelId="{CABCF63F-E323-4F15-9E25-79FF20F320A2}" type="presOf" srcId="{AAEBF37C-C630-4E18-A6EE-5788D00A350C}" destId="{EE872C92-B7DB-49A7-A494-9B49F1C00C41}" srcOrd="0" destOrd="0" presId="urn:microsoft.com/office/officeart/2008/layout/HalfCircleOrganizationChart"/>
    <dgm:cxn modelId="{83854640-036A-43DB-B27C-5B23C75284D4}" srcId="{31A0BE28-52FF-433C-93A8-C6499864C2AF}" destId="{3741B01E-0870-4B86-B324-8AD91E5BB710}" srcOrd="3" destOrd="0" parTransId="{3EDD8EFB-7E05-4DEC-956C-DB6C55A8F44F}" sibTransId="{4EF04B6E-96B3-48DD-83F3-AC98BB20BB4E}"/>
    <dgm:cxn modelId="{A7C2A15B-95B8-4435-A12C-0379E9C8E07C}" type="presOf" srcId="{E5C4FE17-C776-400C-AB8F-F151DD37F8CE}" destId="{E2A1E188-D8F3-4D2B-A808-6E252EA0A662}" srcOrd="0" destOrd="0" presId="urn:microsoft.com/office/officeart/2008/layout/HalfCircleOrganizationChart"/>
    <dgm:cxn modelId="{E3D7165E-3544-4A7E-B57E-28E98D9F6056}" srcId="{8B89E8A7-299B-4886-9F1A-D6095A1FB50C}" destId="{A02A9A9C-E5F9-4F97-A635-60966994A2D2}" srcOrd="0" destOrd="0" parTransId="{4DBC6600-7835-45E5-B88C-5B7A839CA0F1}" sibTransId="{E6865754-6F1D-45C1-AF48-4DD2F73D339B}"/>
    <dgm:cxn modelId="{70C4045F-5F18-4F46-A790-0044295D6BAF}" type="presOf" srcId="{31A0BE28-52FF-433C-93A8-C6499864C2AF}" destId="{CCA06522-06A7-4348-A846-C13077E9D44E}" srcOrd="0" destOrd="0" presId="urn:microsoft.com/office/officeart/2008/layout/HalfCircleOrganizationChart"/>
    <dgm:cxn modelId="{9EA50F5F-8BA7-44C3-B767-8731DA8E5F73}" type="presOf" srcId="{3EDD8EFB-7E05-4DEC-956C-DB6C55A8F44F}" destId="{C32ABA2B-64C0-40A3-AE77-9B01905CA417}" srcOrd="0" destOrd="0" presId="urn:microsoft.com/office/officeart/2008/layout/HalfCircleOrganizationChart"/>
    <dgm:cxn modelId="{79A13A60-8340-432A-9681-D87FFEA25C81}" type="presOf" srcId="{A155AFD6-24B3-48F1-B684-7621344E34A7}" destId="{5D4B67CF-E606-4D6E-8F15-0085653850E7}" srcOrd="1" destOrd="0" presId="urn:microsoft.com/office/officeart/2008/layout/HalfCircleOrganizationChart"/>
    <dgm:cxn modelId="{FC680562-469D-4345-B24A-41D0551E9308}" type="presOf" srcId="{F8C9A256-D7C6-4E01-9B6C-223E9623E200}" destId="{5AAE7DF9-642F-4D9D-B907-D24B80E91D6F}" srcOrd="0" destOrd="0" presId="urn:microsoft.com/office/officeart/2008/layout/HalfCircleOrganizationChart"/>
    <dgm:cxn modelId="{BF6A2C42-F9C9-4610-8513-25EDADA8FD31}" type="presOf" srcId="{8CC32589-4576-4039-A38D-CAB68A89FA15}" destId="{81E18547-E923-4C79-9E39-B3C93D59FBB0}" srcOrd="0" destOrd="0" presId="urn:microsoft.com/office/officeart/2008/layout/HalfCircleOrganizationChart"/>
    <dgm:cxn modelId="{441DFC63-781F-4D01-AC4B-966A147DFA3A}" type="presOf" srcId="{44897B90-2000-427A-9F0F-3C520BFEE6F6}" destId="{BFB1FBEA-E124-426F-8D5A-CC4A86ED0B25}" srcOrd="1" destOrd="0" presId="urn:microsoft.com/office/officeart/2008/layout/HalfCircleOrganizationChart"/>
    <dgm:cxn modelId="{67404345-36B3-487F-92F5-7616CDF7F19E}" srcId="{31A0BE28-52FF-433C-93A8-C6499864C2AF}" destId="{8C24FE3A-F9B5-4BED-BC64-753EDC1C7304}" srcOrd="2" destOrd="0" parTransId="{EDEE0B69-42FB-4BAE-B373-E4A508E77923}" sibTransId="{4355F06A-7728-479D-9EC7-4EFCBDE7079F}"/>
    <dgm:cxn modelId="{C1BA6346-662A-4823-A157-2168049102A7}" type="presOf" srcId="{EE15EC75-F469-4961-B0A7-67A1A663D258}" destId="{2DF4DF89-3C5B-4B3A-A661-F355BF12A1B2}" srcOrd="1" destOrd="0" presId="urn:microsoft.com/office/officeart/2008/layout/HalfCircleOrganizationChart"/>
    <dgm:cxn modelId="{020A9548-A1FD-43F3-B679-9509302EB306}" srcId="{31A0BE28-52FF-433C-93A8-C6499864C2AF}" destId="{D5D86EB0-8A4D-4022-B993-029E699CA27A}" srcOrd="1" destOrd="0" parTransId="{A94ECF88-4206-41A9-8600-235F30C4145C}" sibTransId="{BEEF7BB2-DC27-4F2E-8F4D-8412317A630B}"/>
    <dgm:cxn modelId="{70D9FF48-EACC-4458-92A8-A3D56042CC28}" srcId="{64A672B8-FEB1-4F30-87F9-F9C7EC2676B4}" destId="{A155AFD6-24B3-48F1-B684-7621344E34A7}" srcOrd="1" destOrd="0" parTransId="{AAEBF37C-C630-4E18-A6EE-5788D00A350C}" sibTransId="{8B799720-E2DD-4F80-822D-91287974C09D}"/>
    <dgm:cxn modelId="{23A9B649-EF6D-4BA6-9154-09C7BD013207}" type="presOf" srcId="{8CA9D968-A9CD-4ECF-84B1-ABD95F900F6F}" destId="{AD3BC84F-11BA-42E0-B073-FAF474B9F3A9}" srcOrd="0" destOrd="0" presId="urn:microsoft.com/office/officeart/2008/layout/HalfCircleOrganizationChart"/>
    <dgm:cxn modelId="{83A4EF4E-C1EE-4415-86BD-D3CB887B61BB}" srcId="{B521AB30-022E-49E6-9A19-7ACFBF792A94}" destId="{05D05D04-682C-489A-9F23-C0CB8E66F56C}" srcOrd="0" destOrd="0" parTransId="{ABC73A9A-1AA0-4DF4-B6F1-C2DA8266C6D7}" sibTransId="{96E4B5A7-2287-4AFB-A8E4-0251B72D5321}"/>
    <dgm:cxn modelId="{DA213D4F-3F24-4FA9-A097-BFF1F5009FCC}" srcId="{ACE60939-EF18-4499-B3EB-19A92C8D39B4}" destId="{A7D1B721-33CF-49AD-96C7-51DE201049F0}" srcOrd="1" destOrd="0" parTransId="{4A33CC8A-E5E8-4C2E-98E3-51AE1B3BA924}" sibTransId="{CCF915E6-C779-4703-B82A-8F90C3CA29A9}"/>
    <dgm:cxn modelId="{C9A60D70-DD89-49A5-9EEC-8EEB99987CC0}" type="presOf" srcId="{8B89E8A7-299B-4886-9F1A-D6095A1FB50C}" destId="{84578B17-D5F5-4444-8ECC-2DCFAFAE64F8}" srcOrd="0" destOrd="0" presId="urn:microsoft.com/office/officeart/2008/layout/HalfCircleOrganizationChart"/>
    <dgm:cxn modelId="{90A92E73-E74A-4655-AD40-C970058CA682}" type="presOf" srcId="{3DF08272-FB17-4235-BF90-83788DF8FA10}" destId="{6F3B993C-1F37-4B76-BE0E-3383AAE5D622}" srcOrd="1" destOrd="0" presId="urn:microsoft.com/office/officeart/2008/layout/HalfCircleOrganizationChart"/>
    <dgm:cxn modelId="{B753C474-D98B-45E4-89BD-55CB0888F60C}" type="presOf" srcId="{A559ADE3-2ECA-48DD-9F1F-B929AD05393E}" destId="{62DFB3AA-0ADC-4547-A2CD-940D425418FA}" srcOrd="1" destOrd="0" presId="urn:microsoft.com/office/officeart/2008/layout/HalfCircleOrganizationChart"/>
    <dgm:cxn modelId="{810D6B56-514E-4207-AC63-26104E2E85CF}" type="presOf" srcId="{B6B834B5-1364-4FC2-8019-BA7D247B7ACB}" destId="{586EBD1D-40AE-466C-897C-D3382B9C11FB}" srcOrd="1" destOrd="0" presId="urn:microsoft.com/office/officeart/2008/layout/HalfCircleOrganizationChart"/>
    <dgm:cxn modelId="{B242B959-5889-4EF5-B4D4-7AC79635E45A}" type="presOf" srcId="{64A672B8-FEB1-4F30-87F9-F9C7EC2676B4}" destId="{8C35C572-E187-4E32-A29F-2D25F8AD5A97}" srcOrd="0" destOrd="0" presId="urn:microsoft.com/office/officeart/2008/layout/HalfCircleOrganizationChart"/>
    <dgm:cxn modelId="{4285C580-1526-4497-9B05-0E747B72F534}" srcId="{ACE60939-EF18-4499-B3EB-19A92C8D39B4}" destId="{D2DBEA72-3496-4578-B8CB-198997E72774}" srcOrd="0" destOrd="0" parTransId="{8C8D1F9D-E88A-42EB-8999-6D121A341786}" sibTransId="{F7167715-7E0D-4ED6-B564-5C34A78B095B}"/>
    <dgm:cxn modelId="{56649484-02C6-4270-8FD7-42CCDD5F927C}" type="presOf" srcId="{B521AB30-022E-49E6-9A19-7ACFBF792A94}" destId="{7C821555-F9D6-4A09-AE33-CDA1B621BEBD}" srcOrd="0" destOrd="0" presId="urn:microsoft.com/office/officeart/2008/layout/HalfCircleOrganizationChart"/>
    <dgm:cxn modelId="{3DD24D8D-A966-4A49-B694-3EF71D2D167A}" type="presOf" srcId="{8C8D1F9D-E88A-42EB-8999-6D121A341786}" destId="{1F431673-EF12-49F0-BD40-CB39CE15ED66}" srcOrd="0" destOrd="0" presId="urn:microsoft.com/office/officeart/2008/layout/HalfCircleOrganizationChart"/>
    <dgm:cxn modelId="{F212CB90-0647-45F6-A97D-BA4801153C16}" srcId="{D2DBEA72-3496-4578-B8CB-198997E72774}" destId="{3DF08272-FB17-4235-BF90-83788DF8FA10}" srcOrd="2" destOrd="0" parTransId="{7A4BF2ED-E893-446C-B244-493E7F2BF6EC}" sibTransId="{BE50D348-49D9-48F4-8016-207482922486}"/>
    <dgm:cxn modelId="{EA881891-0B89-4697-863B-F0D1F530B585}" type="presOf" srcId="{EDEE0B69-42FB-4BAE-B373-E4A508E77923}" destId="{E82E28A1-F48C-40C9-AB24-FBA13FE211A9}" srcOrd="0" destOrd="0" presId="urn:microsoft.com/office/officeart/2008/layout/HalfCircleOrganizationChart"/>
    <dgm:cxn modelId="{23117B93-DF28-4D2F-B748-D700CB609201}" srcId="{D2DBEA72-3496-4578-B8CB-198997E72774}" destId="{B521AB30-022E-49E6-9A19-7ACFBF792A94}" srcOrd="3" destOrd="0" parTransId="{3224B262-C618-4C9C-A660-98BB237F913A}" sibTransId="{684392CB-14EB-4EBA-B017-67D108134B28}"/>
    <dgm:cxn modelId="{D73F9295-BFB8-44F8-B014-FD20B717E0C9}" type="presOf" srcId="{D5D86EB0-8A4D-4022-B993-029E699CA27A}" destId="{76021F31-4602-40AC-83D8-626187E089F6}" srcOrd="1" destOrd="0" presId="urn:microsoft.com/office/officeart/2008/layout/HalfCircleOrganizationChart"/>
    <dgm:cxn modelId="{7AD29E95-1A1B-4CB3-BD76-0FB03B93D4C0}" type="presOf" srcId="{7A4BF2ED-E893-446C-B244-493E7F2BF6EC}" destId="{BCC15D2C-12EE-483C-BA01-1ACE9CD817E9}" srcOrd="0" destOrd="0" presId="urn:microsoft.com/office/officeart/2008/layout/HalfCircleOrganizationChart"/>
    <dgm:cxn modelId="{0F2A0D9A-BB89-4A6B-A9E1-47AC8DE2DFDA}" type="presOf" srcId="{3741B01E-0870-4B86-B324-8AD91E5BB710}" destId="{FC632CFA-E9D6-430B-90A1-AAFDB6543DCC}" srcOrd="0" destOrd="0" presId="urn:microsoft.com/office/officeart/2008/layout/HalfCircleOrganizationChart"/>
    <dgm:cxn modelId="{4A12FC9B-4389-4F2C-A30B-E301A86CB474}" type="presOf" srcId="{3741B01E-0870-4B86-B324-8AD91E5BB710}" destId="{35B111E6-BDBF-4BAF-A64E-39AA0F549A5B}" srcOrd="1" destOrd="0" presId="urn:microsoft.com/office/officeart/2008/layout/HalfCircleOrganizationChart"/>
    <dgm:cxn modelId="{D55ED69D-46E0-45F1-B2E1-5B2D821BCAF5}" type="presOf" srcId="{343BECAC-0F4E-496F-9AA2-FBCDCB04812C}" destId="{9D525B68-3ADA-4640-BA32-FB946607ADB2}" srcOrd="1" destOrd="0" presId="urn:microsoft.com/office/officeart/2008/layout/HalfCircleOrganizationChart"/>
    <dgm:cxn modelId="{65ED49A0-5BDB-4EEE-960E-F70A1A830B8B}" type="presOf" srcId="{ACE60939-EF18-4499-B3EB-19A92C8D39B4}" destId="{FFC1EE5F-1504-4DC8-8AED-53A3F2A8358D}" srcOrd="0" destOrd="0" presId="urn:microsoft.com/office/officeart/2008/layout/HalfCircleOrganizationChart"/>
    <dgm:cxn modelId="{E32F4BA0-6593-43E9-8731-8952494D49DB}" type="presOf" srcId="{B6B834B5-1364-4FC2-8019-BA7D247B7ACB}" destId="{2BA76907-7FE9-48E2-B8EF-3F749222D1D0}" srcOrd="0" destOrd="0" presId="urn:microsoft.com/office/officeart/2008/layout/HalfCircleOrganizationChart"/>
    <dgm:cxn modelId="{31E544A8-923C-483E-80D8-6151DFF751A6}" srcId="{3DF08272-FB17-4235-BF90-83788DF8FA10}" destId="{A090B0A2-558E-4514-86C1-8BA257457C9F}" srcOrd="3" destOrd="0" parTransId="{590CF8A1-B4A1-497D-8DC2-9F1411C29B52}" sibTransId="{974E63BF-A145-476E-B54A-A5D8A2F108AD}"/>
    <dgm:cxn modelId="{C96BDCA8-EFD5-46C4-9850-082D5ADAA279}" srcId="{A7D1B721-33CF-49AD-96C7-51DE201049F0}" destId="{56B237B0-9B82-4117-B4A6-7373D4B0AEED}" srcOrd="1" destOrd="0" parTransId="{E69EE733-283A-4CE0-9A33-B5CF25DDDD53}" sibTransId="{FE090F69-85B5-447A-97A1-4051515E6E75}"/>
    <dgm:cxn modelId="{175E2FA9-97BE-43DB-A3E1-29E41AA7C234}" type="presOf" srcId="{D2DBEA72-3496-4578-B8CB-198997E72774}" destId="{C252F725-7F31-4F86-AF34-D9CE31B7D2EE}" srcOrd="0" destOrd="0" presId="urn:microsoft.com/office/officeart/2008/layout/HalfCircleOrganizationChart"/>
    <dgm:cxn modelId="{AC62C0A9-B2E4-4981-A3E5-C10990BE34E2}" type="presOf" srcId="{C99BD309-57ED-4C41-AC54-F8E655D6248E}" destId="{DB3777CD-B9BD-4C94-9D22-B182FA022B91}" srcOrd="0" destOrd="0" presId="urn:microsoft.com/office/officeart/2008/layout/HalfCircleOrganizationChart"/>
    <dgm:cxn modelId="{1F669BAE-DED0-4C0B-B932-40D0B29D47CF}" type="presOf" srcId="{56BFC301-EE26-40CB-9DBA-CA1A41BBAC69}" destId="{1EC0695C-8F92-45B7-AD0D-B3EE956CD822}" srcOrd="0" destOrd="0" presId="urn:microsoft.com/office/officeart/2008/layout/HalfCircleOrganizationChart"/>
    <dgm:cxn modelId="{9FB019AF-79E8-48C8-A6D5-3520CC1C15D0}" type="presOf" srcId="{05D05D04-682C-489A-9F23-C0CB8E66F56C}" destId="{01633A13-9845-45F0-8EB0-B2A1FA977113}" srcOrd="1" destOrd="0" presId="urn:microsoft.com/office/officeart/2008/layout/HalfCircleOrganizationChart"/>
    <dgm:cxn modelId="{C42D8AB0-D855-4685-936A-921161010943}" type="presOf" srcId="{8CC32589-4576-4039-A38D-CAB68A89FA15}" destId="{CF55061A-2757-4077-86AC-F5EB6DC22AAA}" srcOrd="1" destOrd="0" presId="urn:microsoft.com/office/officeart/2008/layout/HalfCircleOrganizationChart"/>
    <dgm:cxn modelId="{A7C047B2-6588-4D21-9489-573435DB5259}" type="presOf" srcId="{A7D1B721-33CF-49AD-96C7-51DE201049F0}" destId="{4528BA71-D61B-4682-81ED-F3CF0CD8AF5D}" srcOrd="0" destOrd="0" presId="urn:microsoft.com/office/officeart/2008/layout/HalfCircleOrganizationChart"/>
    <dgm:cxn modelId="{396E92B7-8ADA-49CC-99A5-BDDCE7434B2B}" type="presOf" srcId="{B3966C62-86C6-4E8B-854E-7F9B1386BB0D}" destId="{3D6E9838-9418-4405-8597-05A106FA48EA}" srcOrd="0" destOrd="0" presId="urn:microsoft.com/office/officeart/2008/layout/HalfCircleOrganizationChart"/>
    <dgm:cxn modelId="{C5F4FAB7-29DC-4396-BE8B-DA3EC234412A}" type="presOf" srcId="{56B237B0-9B82-4117-B4A6-7373D4B0AEED}" destId="{B4F00669-ED18-495B-BEC9-C9EC3204F4B0}" srcOrd="1" destOrd="0" presId="urn:microsoft.com/office/officeart/2008/layout/HalfCircleOrganizationChart"/>
    <dgm:cxn modelId="{BCEEB7BA-9EA5-4222-9564-8D522CC34A9C}" type="presOf" srcId="{0788CD91-606C-4617-86B1-EDCCF2F3968C}" destId="{CF349FE0-E147-437E-B101-3CBD17CF0D31}" srcOrd="1" destOrd="0" presId="urn:microsoft.com/office/officeart/2008/layout/HalfCircleOrganizationChart"/>
    <dgm:cxn modelId="{6E8CDDBA-3404-4DAD-AB1B-B914A1C8B4C5}" type="presOf" srcId="{4DBC6600-7835-45E5-B88C-5B7A839CA0F1}" destId="{24EB8168-F902-443A-A9E4-69E92ED6ABA8}" srcOrd="0" destOrd="0" presId="urn:microsoft.com/office/officeart/2008/layout/HalfCircleOrganizationChart"/>
    <dgm:cxn modelId="{064BD1C3-9602-4334-8409-7D363DFB5B0C}" type="presOf" srcId="{B521AB30-022E-49E6-9A19-7ACFBF792A94}" destId="{B5A8ED58-3FF7-42AF-A6B3-311F44A1291E}" srcOrd="1" destOrd="0" presId="urn:microsoft.com/office/officeart/2008/layout/HalfCircleOrganizationChart"/>
    <dgm:cxn modelId="{B7D813C6-317C-4D80-83AC-9D024D328650}" type="presOf" srcId="{A7D1B721-33CF-49AD-96C7-51DE201049F0}" destId="{632201C5-378F-4387-9C71-694E95332A23}" srcOrd="1" destOrd="0" presId="urn:microsoft.com/office/officeart/2008/layout/HalfCircleOrganizationChart"/>
    <dgm:cxn modelId="{41F866C6-326D-4617-BC57-72C3C2882880}" type="presOf" srcId="{A559ADE3-2ECA-48DD-9F1F-B929AD05393E}" destId="{61353965-95A1-491A-A62B-2D6C8342D5BD}" srcOrd="0" destOrd="0" presId="urn:microsoft.com/office/officeart/2008/layout/HalfCircleOrganizationChart"/>
    <dgm:cxn modelId="{B95588C7-5C3F-4E66-B5B9-9F012764B678}" type="presOf" srcId="{A02A9A9C-E5F9-4F97-A635-60966994A2D2}" destId="{6467D4D7-F310-4F79-B772-5BC72BA3438D}" srcOrd="0" destOrd="0" presId="urn:microsoft.com/office/officeart/2008/layout/HalfCircleOrganizationChart"/>
    <dgm:cxn modelId="{8FEF65C9-B06D-4ACE-BEF6-2A46E125F25A}" type="presOf" srcId="{EE15EC75-F469-4961-B0A7-67A1A663D258}" destId="{E5536B69-31FF-406F-9E5D-857F1C418DC0}" srcOrd="0" destOrd="0" presId="urn:microsoft.com/office/officeart/2008/layout/HalfCircleOrganizationChart"/>
    <dgm:cxn modelId="{B4C810CA-9575-4E17-AB2C-66782CB167C9}" type="presOf" srcId="{590CF8A1-B4A1-497D-8DC2-9F1411C29B52}" destId="{54FF875C-FBA3-4441-A771-A28D27ACAD26}" srcOrd="0" destOrd="0" presId="urn:microsoft.com/office/officeart/2008/layout/HalfCircleOrganizationChart"/>
    <dgm:cxn modelId="{D2F894CD-A9AB-44CD-B056-48D243FA1ADA}" srcId="{56BFC301-EE26-40CB-9DBA-CA1A41BBAC69}" destId="{ACE60939-EF18-4499-B3EB-19A92C8D39B4}" srcOrd="0" destOrd="0" parTransId="{8797C5BE-8754-4DB8-BBDF-0FF0217AF05E}" sibTransId="{394732DF-4804-4445-BF3D-8870DCBE8F87}"/>
    <dgm:cxn modelId="{ACEC01CE-E9D8-4466-B19B-140C70BCC240}" type="presOf" srcId="{A02A9A9C-E5F9-4F97-A635-60966994A2D2}" destId="{400A1D81-2BEC-40A4-81FE-93939B2DCC4E}" srcOrd="1" destOrd="0" presId="urn:microsoft.com/office/officeart/2008/layout/HalfCircleOrganizationChart"/>
    <dgm:cxn modelId="{2F95FBCF-FE1A-4756-ACC9-055D99C13785}" srcId="{64A672B8-FEB1-4F30-87F9-F9C7EC2676B4}" destId="{B6B834B5-1364-4FC2-8019-BA7D247B7ACB}" srcOrd="0" destOrd="0" parTransId="{E5C4FE17-C776-400C-AB8F-F151DD37F8CE}" sibTransId="{9EA86473-44C2-411E-B7F5-889D1C1EDA3B}"/>
    <dgm:cxn modelId="{BD7214D5-E3E5-421A-9E5B-6A9BDE8C500C}" type="presOf" srcId="{D5D86EB0-8A4D-4022-B993-029E699CA27A}" destId="{1E2BD916-7598-4D53-AC6B-AD5C3CB7483F}" srcOrd="0" destOrd="0" presId="urn:microsoft.com/office/officeart/2008/layout/HalfCircleOrganizationChart"/>
    <dgm:cxn modelId="{3C9FA0D5-28CD-4386-AA89-E01F4472A14E}" type="presOf" srcId="{ACE60939-EF18-4499-B3EB-19A92C8D39B4}" destId="{297C780A-0E06-49C1-BB97-00F51F9E553E}" srcOrd="1" destOrd="0" presId="urn:microsoft.com/office/officeart/2008/layout/HalfCircleOrganizationChart"/>
    <dgm:cxn modelId="{403E12D6-2551-4459-A593-4F4AC11319C7}" type="presOf" srcId="{D0E1ED10-6696-4675-B634-02A2628A1313}" destId="{5CC1BE46-BD65-47E3-A12D-325C49FD8658}" srcOrd="0" destOrd="0" presId="urn:microsoft.com/office/officeart/2008/layout/HalfCircleOrganizationChart"/>
    <dgm:cxn modelId="{CD38F1D7-78D3-4F85-BC53-9E5E5349F21A}" type="presOf" srcId="{A090B0A2-558E-4514-86C1-8BA257457C9F}" destId="{7AFFE680-748F-4115-8171-64AD84936B8E}" srcOrd="1" destOrd="0" presId="urn:microsoft.com/office/officeart/2008/layout/HalfCircleOrganizationChart"/>
    <dgm:cxn modelId="{91BF06D8-FFA9-4129-97A6-A20D7E8345B1}" type="presOf" srcId="{0788CD91-606C-4617-86B1-EDCCF2F3968C}" destId="{5B79C0A1-52B4-441D-8271-BB339B023675}" srcOrd="0" destOrd="0" presId="urn:microsoft.com/office/officeart/2008/layout/HalfCircleOrganizationChart"/>
    <dgm:cxn modelId="{94667DDB-14AF-4FD9-8A19-F9887EC1F4DC}" type="presOf" srcId="{A090B0A2-558E-4514-86C1-8BA257457C9F}" destId="{F8673339-86D7-4064-B383-5069BE037F7B}" srcOrd="0" destOrd="0" presId="urn:microsoft.com/office/officeart/2008/layout/HalfCircleOrganizationChart"/>
    <dgm:cxn modelId="{7DFAD2DE-81B1-4287-A89E-C62FC723A3D5}" srcId="{D2DBEA72-3496-4578-B8CB-198997E72774}" destId="{A559ADE3-2ECA-48DD-9F1F-B929AD05393E}" srcOrd="0" destOrd="0" parTransId="{98FC2CB6-6D19-4EA5-81A7-3D28F84D37CF}" sibTransId="{163FDF68-9EA8-43FB-BCF7-5CD34848B6D7}"/>
    <dgm:cxn modelId="{715EA5E4-02E0-412E-82CD-C77A04CBBECE}" type="presOf" srcId="{3C4835AD-E372-4C3A-89DC-39E257A89E93}" destId="{D856D026-DBA2-4514-8333-661AA2E3F1B3}" srcOrd="0" destOrd="0" presId="urn:microsoft.com/office/officeart/2008/layout/HalfCircleOrganizationChart"/>
    <dgm:cxn modelId="{0670EFE6-EF88-4B9E-B447-A3BB81FBA741}" type="presOf" srcId="{44897B90-2000-427A-9F0F-3C520BFEE6F6}" destId="{20078AAB-BA78-483E-B1F0-A22C176C851F}" srcOrd="0" destOrd="0" presId="urn:microsoft.com/office/officeart/2008/layout/HalfCircleOrganizationChart"/>
    <dgm:cxn modelId="{96248FE9-3886-4370-B263-E4464DEB80FF}" type="presOf" srcId="{4A33CC8A-E5E8-4C2E-98E3-51AE1B3BA924}" destId="{B9555139-54AD-4205-BFB4-C1B2CDE467ED}" srcOrd="0" destOrd="0" presId="urn:microsoft.com/office/officeart/2008/layout/HalfCircleOrganizationChart"/>
    <dgm:cxn modelId="{991C01EF-D191-466D-B5B2-536B8AF160CC}" srcId="{56BFC301-EE26-40CB-9DBA-CA1A41BBAC69}" destId="{8B89E8A7-299B-4886-9F1A-D6095A1FB50C}" srcOrd="1" destOrd="0" parTransId="{309581E4-3BA8-482F-8FA9-83A91EF59BC6}" sibTransId="{A2B77FD6-4B6E-44C1-B0C6-22CEA185CB96}"/>
    <dgm:cxn modelId="{178CDDEF-4A08-4138-BB9F-247EB1CF5E1D}" srcId="{3DF08272-FB17-4235-BF90-83788DF8FA10}" destId="{0788CD91-606C-4617-86B1-EDCCF2F3968C}" srcOrd="2" destOrd="0" parTransId="{D85F8345-AC92-4FCA-A5CB-CA179E905C39}" sibTransId="{1FA27AA4-9BB0-47CB-9BB6-A1C3ADE1535D}"/>
    <dgm:cxn modelId="{4383E4EF-C5F9-4582-866B-261B8399CE4E}" srcId="{D2DBEA72-3496-4578-B8CB-198997E72774}" destId="{31A0BE28-52FF-433C-93A8-C6499864C2AF}" srcOrd="4" destOrd="0" parTransId="{B3966C62-86C6-4E8B-854E-7F9B1386BB0D}" sibTransId="{6A269EE5-6CBE-4EF5-96CD-7C538E9D523A}"/>
    <dgm:cxn modelId="{D0D41DF1-4248-4D7E-8BA7-0F4F0E19C0AC}" type="presOf" srcId="{3E1FAAEF-766E-4F64-8E33-61C10531F448}" destId="{E2B61F22-9242-4F35-BD21-0DC666522BA1}" srcOrd="0" destOrd="0" presId="urn:microsoft.com/office/officeart/2008/layout/HalfCircleOrganizationChart"/>
    <dgm:cxn modelId="{1DB9B1F5-2FE8-46FE-99E6-2F7FF0932D17}" type="presOf" srcId="{8B89E8A7-299B-4886-9F1A-D6095A1FB50C}" destId="{FA17B1D2-7550-4B50-A812-037B1CF8FAE6}" srcOrd="1" destOrd="0" presId="urn:microsoft.com/office/officeart/2008/layout/HalfCircleOrganizationChart"/>
    <dgm:cxn modelId="{086FD6F8-6F25-4884-A468-89E771ABF0F7}" type="presOf" srcId="{C99BD309-57ED-4C41-AC54-F8E655D6248E}" destId="{004F806C-DABE-4125-BD99-72537D7EF738}" srcOrd="1" destOrd="0" presId="urn:microsoft.com/office/officeart/2008/layout/HalfCircleOrganizationChart"/>
    <dgm:cxn modelId="{46624AFC-5670-494E-8E56-16BD9A72ED1C}" type="presOf" srcId="{3224B262-C618-4C9C-A660-98BB237F913A}" destId="{4D9D61B4-6180-4650-B5E4-456F1C610462}" srcOrd="0" destOrd="0" presId="urn:microsoft.com/office/officeart/2008/layout/HalfCircleOrganizationChart"/>
    <dgm:cxn modelId="{508C1DD2-12CE-4E13-B57C-CA3B70AD3130}" type="presParOf" srcId="{1EC0695C-8F92-45B7-AD0D-B3EE956CD822}" destId="{95DDD8D0-97CD-43FF-ACDF-08BE015C4F15}" srcOrd="0" destOrd="0" presId="urn:microsoft.com/office/officeart/2008/layout/HalfCircleOrganizationChart"/>
    <dgm:cxn modelId="{681A02E5-5B7A-4E3D-8748-EC4922E2860E}" type="presParOf" srcId="{95DDD8D0-97CD-43FF-ACDF-08BE015C4F15}" destId="{FD167042-006A-4FBE-8879-FFC9D74483C1}" srcOrd="0" destOrd="0" presId="urn:microsoft.com/office/officeart/2008/layout/HalfCircleOrganizationChart"/>
    <dgm:cxn modelId="{110E1B44-71D8-404C-9B93-131E15BC0CB8}" type="presParOf" srcId="{FD167042-006A-4FBE-8879-FFC9D74483C1}" destId="{FFC1EE5F-1504-4DC8-8AED-53A3F2A8358D}" srcOrd="0" destOrd="0" presId="urn:microsoft.com/office/officeart/2008/layout/HalfCircleOrganizationChart"/>
    <dgm:cxn modelId="{CD6838A0-D7D2-4992-A220-4AE5FF417A3E}" type="presParOf" srcId="{FD167042-006A-4FBE-8879-FFC9D74483C1}" destId="{CA2BBB1D-7192-4EDB-B2F6-7AA3BD187F7B}" srcOrd="1" destOrd="0" presId="urn:microsoft.com/office/officeart/2008/layout/HalfCircleOrganizationChart"/>
    <dgm:cxn modelId="{B1098B51-0B09-43A2-A4D8-EEFFA65BCD09}" type="presParOf" srcId="{FD167042-006A-4FBE-8879-FFC9D74483C1}" destId="{F67A6B9F-450C-41EE-A5C3-BC107003040F}" srcOrd="2" destOrd="0" presId="urn:microsoft.com/office/officeart/2008/layout/HalfCircleOrganizationChart"/>
    <dgm:cxn modelId="{CAAC30FD-68EA-4050-AFB1-2C81E1157B9D}" type="presParOf" srcId="{FD167042-006A-4FBE-8879-FFC9D74483C1}" destId="{297C780A-0E06-49C1-BB97-00F51F9E553E}" srcOrd="3" destOrd="0" presId="urn:microsoft.com/office/officeart/2008/layout/HalfCircleOrganizationChart"/>
    <dgm:cxn modelId="{B8DEA75A-E36C-4734-BDCA-8E6BFE40F556}" type="presParOf" srcId="{95DDD8D0-97CD-43FF-ACDF-08BE015C4F15}" destId="{0E4F47F9-B871-4A8F-A2A4-6FCD5C149ECE}" srcOrd="1" destOrd="0" presId="urn:microsoft.com/office/officeart/2008/layout/HalfCircleOrganizationChart"/>
    <dgm:cxn modelId="{20C74D32-7EDC-474D-B210-165764A91F33}" type="presParOf" srcId="{0E4F47F9-B871-4A8F-A2A4-6FCD5C149ECE}" destId="{1F431673-EF12-49F0-BD40-CB39CE15ED66}" srcOrd="0" destOrd="0" presId="urn:microsoft.com/office/officeart/2008/layout/HalfCircleOrganizationChart"/>
    <dgm:cxn modelId="{AE1F48F8-D72B-4B7A-8B77-7AA06ECF6B65}" type="presParOf" srcId="{0E4F47F9-B871-4A8F-A2A4-6FCD5C149ECE}" destId="{7434B1C8-BC2E-43E9-8EA9-8C7BD6FEECE5}" srcOrd="1" destOrd="0" presId="urn:microsoft.com/office/officeart/2008/layout/HalfCircleOrganizationChart"/>
    <dgm:cxn modelId="{2838BFCE-D551-4937-BA06-69D690488F18}" type="presParOf" srcId="{7434B1C8-BC2E-43E9-8EA9-8C7BD6FEECE5}" destId="{7988F916-E8B5-4A21-A35B-0AA12E4FFDDB}" srcOrd="0" destOrd="0" presId="urn:microsoft.com/office/officeart/2008/layout/HalfCircleOrganizationChart"/>
    <dgm:cxn modelId="{692AD9D0-0ADB-44E9-870B-49BAB1379637}" type="presParOf" srcId="{7988F916-E8B5-4A21-A35B-0AA12E4FFDDB}" destId="{C252F725-7F31-4F86-AF34-D9CE31B7D2EE}" srcOrd="0" destOrd="0" presId="urn:microsoft.com/office/officeart/2008/layout/HalfCircleOrganizationChart"/>
    <dgm:cxn modelId="{441F783C-08E3-4AAD-AB91-AF1498E842F9}" type="presParOf" srcId="{7988F916-E8B5-4A21-A35B-0AA12E4FFDDB}" destId="{0CBB90AD-9348-4348-8E28-2448615F8912}" srcOrd="1" destOrd="0" presId="urn:microsoft.com/office/officeart/2008/layout/HalfCircleOrganizationChart"/>
    <dgm:cxn modelId="{529FE4CC-1711-4C61-86B3-52528F971D15}" type="presParOf" srcId="{7988F916-E8B5-4A21-A35B-0AA12E4FFDDB}" destId="{AFD7C744-5DBB-4ADF-A1B2-CE715836AD62}" srcOrd="2" destOrd="0" presId="urn:microsoft.com/office/officeart/2008/layout/HalfCircleOrganizationChart"/>
    <dgm:cxn modelId="{5479F92D-FBB1-45F8-A874-474D90DD2C2C}" type="presParOf" srcId="{7988F916-E8B5-4A21-A35B-0AA12E4FFDDB}" destId="{602CF6DA-1BFE-47B7-853C-9368FC1B9FA1}" srcOrd="3" destOrd="0" presId="urn:microsoft.com/office/officeart/2008/layout/HalfCircleOrganizationChart"/>
    <dgm:cxn modelId="{F2645BCD-1986-4662-9C15-B750EDE30A73}" type="presParOf" srcId="{7434B1C8-BC2E-43E9-8EA9-8C7BD6FEECE5}" destId="{F652F7DC-E60C-4699-AF75-9D212167F933}" srcOrd="1" destOrd="0" presId="urn:microsoft.com/office/officeart/2008/layout/HalfCircleOrganizationChart"/>
    <dgm:cxn modelId="{82E7C663-0539-44E2-816E-3FAC54A5A41E}" type="presParOf" srcId="{F652F7DC-E60C-4699-AF75-9D212167F933}" destId="{2511C79E-B69C-474F-BB2B-B73A2AC4A661}" srcOrd="0" destOrd="0" presId="urn:microsoft.com/office/officeart/2008/layout/HalfCircleOrganizationChart"/>
    <dgm:cxn modelId="{B4730D2C-D3AF-4501-8E13-34A77089609B}" type="presParOf" srcId="{F652F7DC-E60C-4699-AF75-9D212167F933}" destId="{D5F0B9B6-FB88-4D21-B15B-43DAD0F4118C}" srcOrd="1" destOrd="0" presId="urn:microsoft.com/office/officeart/2008/layout/HalfCircleOrganizationChart"/>
    <dgm:cxn modelId="{1F0E00CB-C45C-4322-88E6-BB1D26821BC7}" type="presParOf" srcId="{D5F0B9B6-FB88-4D21-B15B-43DAD0F4118C}" destId="{327C5574-9017-49CA-8249-7F9B5CE37348}" srcOrd="0" destOrd="0" presId="urn:microsoft.com/office/officeart/2008/layout/HalfCircleOrganizationChart"/>
    <dgm:cxn modelId="{D11716A2-1BAA-4576-806B-9F29093D7027}" type="presParOf" srcId="{327C5574-9017-49CA-8249-7F9B5CE37348}" destId="{61353965-95A1-491A-A62B-2D6C8342D5BD}" srcOrd="0" destOrd="0" presId="urn:microsoft.com/office/officeart/2008/layout/HalfCircleOrganizationChart"/>
    <dgm:cxn modelId="{019732F6-3EE0-49A6-953D-83A908F12029}" type="presParOf" srcId="{327C5574-9017-49CA-8249-7F9B5CE37348}" destId="{0C9DC343-647C-4506-AA18-A4201A1D3E11}" srcOrd="1" destOrd="0" presId="urn:microsoft.com/office/officeart/2008/layout/HalfCircleOrganizationChart"/>
    <dgm:cxn modelId="{48BF2003-EFE3-4689-BC8B-05C2E1BA37E2}" type="presParOf" srcId="{327C5574-9017-49CA-8249-7F9B5CE37348}" destId="{FFB163AF-E482-4F37-B356-98DF5F63ECB0}" srcOrd="2" destOrd="0" presId="urn:microsoft.com/office/officeart/2008/layout/HalfCircleOrganizationChart"/>
    <dgm:cxn modelId="{4DAC7A0F-F351-4DA7-A7D1-019F8CB8E51D}" type="presParOf" srcId="{327C5574-9017-49CA-8249-7F9B5CE37348}" destId="{62DFB3AA-0ADC-4547-A2CD-940D425418FA}" srcOrd="3" destOrd="0" presId="urn:microsoft.com/office/officeart/2008/layout/HalfCircleOrganizationChart"/>
    <dgm:cxn modelId="{9CB61E09-2C9E-48C2-945E-E2933E3FCE4D}" type="presParOf" srcId="{D5F0B9B6-FB88-4D21-B15B-43DAD0F4118C}" destId="{AA8FCB6D-24A0-481F-891A-80DCFACDB769}" srcOrd="1" destOrd="0" presId="urn:microsoft.com/office/officeart/2008/layout/HalfCircleOrganizationChart"/>
    <dgm:cxn modelId="{542B52EF-2B7F-459A-B09F-815B6C279226}" type="presParOf" srcId="{D5F0B9B6-FB88-4D21-B15B-43DAD0F4118C}" destId="{72D4F2FA-FB81-4CA0-A524-2BF3DC91BC91}" srcOrd="2" destOrd="0" presId="urn:microsoft.com/office/officeart/2008/layout/HalfCircleOrganizationChart"/>
    <dgm:cxn modelId="{107FFEB3-0D2E-43BF-A512-EBCAEFAFF2D2}" type="presParOf" srcId="{F652F7DC-E60C-4699-AF75-9D212167F933}" destId="{AD3BC84F-11BA-42E0-B073-FAF474B9F3A9}" srcOrd="2" destOrd="0" presId="urn:microsoft.com/office/officeart/2008/layout/HalfCircleOrganizationChart"/>
    <dgm:cxn modelId="{745E90CC-E179-4FB5-BB8A-104852C8FFC2}" type="presParOf" srcId="{F652F7DC-E60C-4699-AF75-9D212167F933}" destId="{64811A45-F5B3-47F3-9A32-3B068F81D69C}" srcOrd="3" destOrd="0" presId="urn:microsoft.com/office/officeart/2008/layout/HalfCircleOrganizationChart"/>
    <dgm:cxn modelId="{C02DDC0D-63C8-4E8C-BA38-8181D561373B}" type="presParOf" srcId="{64811A45-F5B3-47F3-9A32-3B068F81D69C}" destId="{CDEC122B-7888-4D2A-B835-A3FF3EA765B6}" srcOrd="0" destOrd="0" presId="urn:microsoft.com/office/officeart/2008/layout/HalfCircleOrganizationChart"/>
    <dgm:cxn modelId="{497FFCC5-D016-4C55-9318-3E2EBA62D6DD}" type="presParOf" srcId="{CDEC122B-7888-4D2A-B835-A3FF3EA765B6}" destId="{20078AAB-BA78-483E-B1F0-A22C176C851F}" srcOrd="0" destOrd="0" presId="urn:microsoft.com/office/officeart/2008/layout/HalfCircleOrganizationChart"/>
    <dgm:cxn modelId="{CA92FFF8-FDFE-416B-AA4F-4CC2E9A7C5C3}" type="presParOf" srcId="{CDEC122B-7888-4D2A-B835-A3FF3EA765B6}" destId="{E7BDC7D6-8B42-482C-B3C7-FFF09CDFE271}" srcOrd="1" destOrd="0" presId="urn:microsoft.com/office/officeart/2008/layout/HalfCircleOrganizationChart"/>
    <dgm:cxn modelId="{D5271E76-0F44-45E7-B3A0-544CA839D191}" type="presParOf" srcId="{CDEC122B-7888-4D2A-B835-A3FF3EA765B6}" destId="{70971549-3402-4D06-94F5-BF3579078C76}" srcOrd="2" destOrd="0" presId="urn:microsoft.com/office/officeart/2008/layout/HalfCircleOrganizationChart"/>
    <dgm:cxn modelId="{53FF3F35-23DA-41BE-80DA-F4205AEB36DC}" type="presParOf" srcId="{CDEC122B-7888-4D2A-B835-A3FF3EA765B6}" destId="{BFB1FBEA-E124-426F-8D5A-CC4A86ED0B25}" srcOrd="3" destOrd="0" presId="urn:microsoft.com/office/officeart/2008/layout/HalfCircleOrganizationChart"/>
    <dgm:cxn modelId="{4658FB6E-B8BD-4EFF-BF6A-0BE81276C6CA}" type="presParOf" srcId="{64811A45-F5B3-47F3-9A32-3B068F81D69C}" destId="{809137E6-C157-42C7-B908-8E7C98BB9E5D}" srcOrd="1" destOrd="0" presId="urn:microsoft.com/office/officeart/2008/layout/HalfCircleOrganizationChart"/>
    <dgm:cxn modelId="{9ED39432-E623-41ED-8475-BA940B8E1EF0}" type="presParOf" srcId="{64811A45-F5B3-47F3-9A32-3B068F81D69C}" destId="{0CD9E496-9534-4162-AD97-73E01C61A435}" srcOrd="2" destOrd="0" presId="urn:microsoft.com/office/officeart/2008/layout/HalfCircleOrganizationChart"/>
    <dgm:cxn modelId="{7B875B9F-BAEA-4C54-882B-4F029FE64408}" type="presParOf" srcId="{F652F7DC-E60C-4699-AF75-9D212167F933}" destId="{BCC15D2C-12EE-483C-BA01-1ACE9CD817E9}" srcOrd="4" destOrd="0" presId="urn:microsoft.com/office/officeart/2008/layout/HalfCircleOrganizationChart"/>
    <dgm:cxn modelId="{F8AE56E7-D58A-447D-91CE-3E375650795F}" type="presParOf" srcId="{F652F7DC-E60C-4699-AF75-9D212167F933}" destId="{ECCF2C17-B63B-4801-BF0B-B1EDA6D43622}" srcOrd="5" destOrd="0" presId="urn:microsoft.com/office/officeart/2008/layout/HalfCircleOrganizationChart"/>
    <dgm:cxn modelId="{25EEF8A6-4EDD-4874-8268-4902FDD8ACA8}" type="presParOf" srcId="{ECCF2C17-B63B-4801-BF0B-B1EDA6D43622}" destId="{0A4EFD40-7E6E-4F9E-83F7-44E016C341D6}" srcOrd="0" destOrd="0" presId="urn:microsoft.com/office/officeart/2008/layout/HalfCircleOrganizationChart"/>
    <dgm:cxn modelId="{3ED8C085-5F31-47E3-A876-D1718353A772}" type="presParOf" srcId="{0A4EFD40-7E6E-4F9E-83F7-44E016C341D6}" destId="{7E5E6DCB-BD3B-4F91-A447-F86C47D80F2B}" srcOrd="0" destOrd="0" presId="urn:microsoft.com/office/officeart/2008/layout/HalfCircleOrganizationChart"/>
    <dgm:cxn modelId="{F99B155A-5DEE-40C6-BE26-FD4207790BB5}" type="presParOf" srcId="{0A4EFD40-7E6E-4F9E-83F7-44E016C341D6}" destId="{EAA82002-769A-4281-900F-7D054271AF5B}" srcOrd="1" destOrd="0" presId="urn:microsoft.com/office/officeart/2008/layout/HalfCircleOrganizationChart"/>
    <dgm:cxn modelId="{40F476DB-522A-4BAA-A61E-F34BA6C52A74}" type="presParOf" srcId="{0A4EFD40-7E6E-4F9E-83F7-44E016C341D6}" destId="{3B753DCA-EB7C-41C8-ABA2-0396F98EF1E5}" srcOrd="2" destOrd="0" presId="urn:microsoft.com/office/officeart/2008/layout/HalfCircleOrganizationChart"/>
    <dgm:cxn modelId="{2C6BFF6A-3124-44E0-9F38-B9954A31CEA8}" type="presParOf" srcId="{0A4EFD40-7E6E-4F9E-83F7-44E016C341D6}" destId="{6F3B993C-1F37-4B76-BE0E-3383AAE5D622}" srcOrd="3" destOrd="0" presId="urn:microsoft.com/office/officeart/2008/layout/HalfCircleOrganizationChart"/>
    <dgm:cxn modelId="{397556D8-7B3C-4BE1-9252-C6ABFFA6AF3C}" type="presParOf" srcId="{ECCF2C17-B63B-4801-BF0B-B1EDA6D43622}" destId="{A01ED1A0-F37B-4EE9-BDB0-7D5451A3A53C}" srcOrd="1" destOrd="0" presId="urn:microsoft.com/office/officeart/2008/layout/HalfCircleOrganizationChart"/>
    <dgm:cxn modelId="{11883CF0-6C6B-4654-ACC1-6B7502F1A517}" type="presParOf" srcId="{A01ED1A0-F37B-4EE9-BDB0-7D5451A3A53C}" destId="{5AAE7DF9-642F-4D9D-B907-D24B80E91D6F}" srcOrd="0" destOrd="0" presId="urn:microsoft.com/office/officeart/2008/layout/HalfCircleOrganizationChart"/>
    <dgm:cxn modelId="{CFEB2C51-236C-4532-AB69-15E33B2B3829}" type="presParOf" srcId="{A01ED1A0-F37B-4EE9-BDB0-7D5451A3A53C}" destId="{BFE4F4BB-4708-4413-A5F2-569D5A87333D}" srcOrd="1" destOrd="0" presId="urn:microsoft.com/office/officeart/2008/layout/HalfCircleOrganizationChart"/>
    <dgm:cxn modelId="{68982BB8-DE85-4195-A983-F39C6B5958FD}" type="presParOf" srcId="{BFE4F4BB-4708-4413-A5F2-569D5A87333D}" destId="{4772413C-9452-4AE3-96FC-283070675981}" srcOrd="0" destOrd="0" presId="urn:microsoft.com/office/officeart/2008/layout/HalfCircleOrganizationChart"/>
    <dgm:cxn modelId="{CD4CFA95-F1C7-4D45-8DC4-DE8D04467000}" type="presParOf" srcId="{4772413C-9452-4AE3-96FC-283070675981}" destId="{81E18547-E923-4C79-9E39-B3C93D59FBB0}" srcOrd="0" destOrd="0" presId="urn:microsoft.com/office/officeart/2008/layout/HalfCircleOrganizationChart"/>
    <dgm:cxn modelId="{A3194570-2403-4A06-A1A3-EE46973EA9B9}" type="presParOf" srcId="{4772413C-9452-4AE3-96FC-283070675981}" destId="{7524EB1F-DA54-458E-BEF0-1062E787855E}" srcOrd="1" destOrd="0" presId="urn:microsoft.com/office/officeart/2008/layout/HalfCircleOrganizationChart"/>
    <dgm:cxn modelId="{0DD5F5BE-1B18-4D70-960C-0928F0247BF8}" type="presParOf" srcId="{4772413C-9452-4AE3-96FC-283070675981}" destId="{2DEB163A-08A1-405E-B75F-DC548F0B6D31}" srcOrd="2" destOrd="0" presId="urn:microsoft.com/office/officeart/2008/layout/HalfCircleOrganizationChart"/>
    <dgm:cxn modelId="{E901341E-2A0F-4F35-A5F5-31AA71BA7118}" type="presParOf" srcId="{4772413C-9452-4AE3-96FC-283070675981}" destId="{CF55061A-2757-4077-86AC-F5EB6DC22AAA}" srcOrd="3" destOrd="0" presId="urn:microsoft.com/office/officeart/2008/layout/HalfCircleOrganizationChart"/>
    <dgm:cxn modelId="{3B229072-A376-4316-B0C6-A115A9EAD338}" type="presParOf" srcId="{BFE4F4BB-4708-4413-A5F2-569D5A87333D}" destId="{6D6FB1F9-C89E-4339-9376-ED806F444750}" srcOrd="1" destOrd="0" presId="urn:microsoft.com/office/officeart/2008/layout/HalfCircleOrganizationChart"/>
    <dgm:cxn modelId="{650E4E13-9764-41AF-885F-468C1300790E}" type="presParOf" srcId="{BFE4F4BB-4708-4413-A5F2-569D5A87333D}" destId="{38D2B129-F95E-4C78-94C3-953F7FC4E740}" srcOrd="2" destOrd="0" presId="urn:microsoft.com/office/officeart/2008/layout/HalfCircleOrganizationChart"/>
    <dgm:cxn modelId="{E9899E67-3C83-436D-8995-9A4C4B34CE58}" type="presParOf" srcId="{A01ED1A0-F37B-4EE9-BDB0-7D5451A3A53C}" destId="{75A26F68-32B9-4BC7-8BC3-A6431E0284C1}" srcOrd="2" destOrd="0" presId="urn:microsoft.com/office/officeart/2008/layout/HalfCircleOrganizationChart"/>
    <dgm:cxn modelId="{63EFDED6-4FEF-49AA-9F99-EEF4A96E6D67}" type="presParOf" srcId="{A01ED1A0-F37B-4EE9-BDB0-7D5451A3A53C}" destId="{33CC4DFE-6B45-4921-88DF-B7CF935A86F9}" srcOrd="3" destOrd="0" presId="urn:microsoft.com/office/officeart/2008/layout/HalfCircleOrganizationChart"/>
    <dgm:cxn modelId="{25B5E97B-897D-47F4-9BB5-0B2C9B27D243}" type="presParOf" srcId="{33CC4DFE-6B45-4921-88DF-B7CF935A86F9}" destId="{37250BF6-B51A-44CB-A01C-8336D23A9B26}" srcOrd="0" destOrd="0" presId="urn:microsoft.com/office/officeart/2008/layout/HalfCircleOrganizationChart"/>
    <dgm:cxn modelId="{7B8C3A57-940D-42FB-96F4-25107DB9CBF6}" type="presParOf" srcId="{37250BF6-B51A-44CB-A01C-8336D23A9B26}" destId="{9612EF9A-54E2-49A8-98F9-252C3798EB23}" srcOrd="0" destOrd="0" presId="urn:microsoft.com/office/officeart/2008/layout/HalfCircleOrganizationChart"/>
    <dgm:cxn modelId="{67C243AA-641B-4816-9442-C7E153EE2109}" type="presParOf" srcId="{37250BF6-B51A-44CB-A01C-8336D23A9B26}" destId="{B710D750-3E09-4741-911A-A5EEC469458B}" srcOrd="1" destOrd="0" presId="urn:microsoft.com/office/officeart/2008/layout/HalfCircleOrganizationChart"/>
    <dgm:cxn modelId="{3D41AA8D-B0C0-4746-9258-BBAB6D0DDEDB}" type="presParOf" srcId="{37250BF6-B51A-44CB-A01C-8336D23A9B26}" destId="{367D8A1E-3108-4CD2-A539-C4567BA79DA0}" srcOrd="2" destOrd="0" presId="urn:microsoft.com/office/officeart/2008/layout/HalfCircleOrganizationChart"/>
    <dgm:cxn modelId="{FF7D4CB6-AA3E-40A2-8969-A621B3ACF745}" type="presParOf" srcId="{37250BF6-B51A-44CB-A01C-8336D23A9B26}" destId="{9D525B68-3ADA-4640-BA32-FB946607ADB2}" srcOrd="3" destOrd="0" presId="urn:microsoft.com/office/officeart/2008/layout/HalfCircleOrganizationChart"/>
    <dgm:cxn modelId="{02393225-7C29-4F92-8F6C-4C3E86C012D8}" type="presParOf" srcId="{33CC4DFE-6B45-4921-88DF-B7CF935A86F9}" destId="{807DC1C0-2AA1-4772-9D66-7455B2CAAACF}" srcOrd="1" destOrd="0" presId="urn:microsoft.com/office/officeart/2008/layout/HalfCircleOrganizationChart"/>
    <dgm:cxn modelId="{0EDE1520-B91D-476A-BA77-1F8ECD5CC5C2}" type="presParOf" srcId="{33CC4DFE-6B45-4921-88DF-B7CF935A86F9}" destId="{DCEDEFDD-59D6-4A51-910F-939EB61A59D7}" srcOrd="2" destOrd="0" presId="urn:microsoft.com/office/officeart/2008/layout/HalfCircleOrganizationChart"/>
    <dgm:cxn modelId="{C858200B-C871-4EAC-A6B4-3978633BD386}" type="presParOf" srcId="{A01ED1A0-F37B-4EE9-BDB0-7D5451A3A53C}" destId="{E8C50D56-E493-4574-BF41-5967FB139B02}" srcOrd="4" destOrd="0" presId="urn:microsoft.com/office/officeart/2008/layout/HalfCircleOrganizationChart"/>
    <dgm:cxn modelId="{B3DB181D-F1AB-4B50-B8CD-63707BF06B87}" type="presParOf" srcId="{A01ED1A0-F37B-4EE9-BDB0-7D5451A3A53C}" destId="{9F14B533-D40E-4BA6-BDC1-1CC4C6876B1A}" srcOrd="5" destOrd="0" presId="urn:microsoft.com/office/officeart/2008/layout/HalfCircleOrganizationChart"/>
    <dgm:cxn modelId="{5353E4D0-26F6-49D2-B155-0B0D9A09E816}" type="presParOf" srcId="{9F14B533-D40E-4BA6-BDC1-1CC4C6876B1A}" destId="{6BCA1ED2-7A16-464C-93E2-7A80C5F179BB}" srcOrd="0" destOrd="0" presId="urn:microsoft.com/office/officeart/2008/layout/HalfCircleOrganizationChart"/>
    <dgm:cxn modelId="{7FD09C40-015A-4AEA-ACEF-ED058CE29293}" type="presParOf" srcId="{6BCA1ED2-7A16-464C-93E2-7A80C5F179BB}" destId="{5B79C0A1-52B4-441D-8271-BB339B023675}" srcOrd="0" destOrd="0" presId="urn:microsoft.com/office/officeart/2008/layout/HalfCircleOrganizationChart"/>
    <dgm:cxn modelId="{242F1695-3AE2-4359-8BF4-09A1A6210215}" type="presParOf" srcId="{6BCA1ED2-7A16-464C-93E2-7A80C5F179BB}" destId="{B7D5115F-8436-44FE-9529-D9EF3ED4E213}" srcOrd="1" destOrd="0" presId="urn:microsoft.com/office/officeart/2008/layout/HalfCircleOrganizationChart"/>
    <dgm:cxn modelId="{16FB8854-09B3-4CF2-BC30-B329078A8A95}" type="presParOf" srcId="{6BCA1ED2-7A16-464C-93E2-7A80C5F179BB}" destId="{1E87F630-7271-47A7-8210-A13379E655E3}" srcOrd="2" destOrd="0" presId="urn:microsoft.com/office/officeart/2008/layout/HalfCircleOrganizationChart"/>
    <dgm:cxn modelId="{68F0A9EB-5F7A-4EE4-A14F-F93B7F9A74F8}" type="presParOf" srcId="{6BCA1ED2-7A16-464C-93E2-7A80C5F179BB}" destId="{CF349FE0-E147-437E-B101-3CBD17CF0D31}" srcOrd="3" destOrd="0" presId="urn:microsoft.com/office/officeart/2008/layout/HalfCircleOrganizationChart"/>
    <dgm:cxn modelId="{FE63E7EC-4BB9-42C3-AD95-910ADDD48DF7}" type="presParOf" srcId="{9F14B533-D40E-4BA6-BDC1-1CC4C6876B1A}" destId="{F7F1251E-617A-4E7C-B194-A478213F7B9A}" srcOrd="1" destOrd="0" presId="urn:microsoft.com/office/officeart/2008/layout/HalfCircleOrganizationChart"/>
    <dgm:cxn modelId="{BFF39CCF-8B86-4A6C-9A5F-013BAA8C54E6}" type="presParOf" srcId="{9F14B533-D40E-4BA6-BDC1-1CC4C6876B1A}" destId="{79DB719B-F632-4987-AEA8-EBEB31A33C89}" srcOrd="2" destOrd="0" presId="urn:microsoft.com/office/officeart/2008/layout/HalfCircleOrganizationChart"/>
    <dgm:cxn modelId="{23D7B62D-EAEE-49F3-BB01-159959A469F7}" type="presParOf" srcId="{A01ED1A0-F37B-4EE9-BDB0-7D5451A3A53C}" destId="{54FF875C-FBA3-4441-A771-A28D27ACAD26}" srcOrd="6" destOrd="0" presId="urn:microsoft.com/office/officeart/2008/layout/HalfCircleOrganizationChart"/>
    <dgm:cxn modelId="{4D78DCFC-2F28-4D79-8DB4-1256A01760D1}" type="presParOf" srcId="{A01ED1A0-F37B-4EE9-BDB0-7D5451A3A53C}" destId="{61A53D86-411E-441D-9176-0F08CE42FBAB}" srcOrd="7" destOrd="0" presId="urn:microsoft.com/office/officeart/2008/layout/HalfCircleOrganizationChart"/>
    <dgm:cxn modelId="{244BF7D4-EF6F-4C85-94F4-68202F917CB2}" type="presParOf" srcId="{61A53D86-411E-441D-9176-0F08CE42FBAB}" destId="{829C94A8-A0E9-43AC-B868-21122205EE9E}" srcOrd="0" destOrd="0" presId="urn:microsoft.com/office/officeart/2008/layout/HalfCircleOrganizationChart"/>
    <dgm:cxn modelId="{07218D11-13CF-4F46-AC75-8FE6AB479606}" type="presParOf" srcId="{829C94A8-A0E9-43AC-B868-21122205EE9E}" destId="{F8673339-86D7-4064-B383-5069BE037F7B}" srcOrd="0" destOrd="0" presId="urn:microsoft.com/office/officeart/2008/layout/HalfCircleOrganizationChart"/>
    <dgm:cxn modelId="{FFCB8E53-5EA9-421F-9E51-17FD68A758A5}" type="presParOf" srcId="{829C94A8-A0E9-43AC-B868-21122205EE9E}" destId="{B8C7743A-152D-40A5-914C-B8B4D21FA9D1}" srcOrd="1" destOrd="0" presId="urn:microsoft.com/office/officeart/2008/layout/HalfCircleOrganizationChart"/>
    <dgm:cxn modelId="{8E064F14-7954-42CC-9F5A-64640744EFC5}" type="presParOf" srcId="{829C94A8-A0E9-43AC-B868-21122205EE9E}" destId="{D1941E3D-A3F5-46F8-9414-8BEFA2B452FA}" srcOrd="2" destOrd="0" presId="urn:microsoft.com/office/officeart/2008/layout/HalfCircleOrganizationChart"/>
    <dgm:cxn modelId="{B3305BB8-347F-41A9-8A7A-A892420454CE}" type="presParOf" srcId="{829C94A8-A0E9-43AC-B868-21122205EE9E}" destId="{7AFFE680-748F-4115-8171-64AD84936B8E}" srcOrd="3" destOrd="0" presId="urn:microsoft.com/office/officeart/2008/layout/HalfCircleOrganizationChart"/>
    <dgm:cxn modelId="{85DC6DB3-5E88-4D8D-AE02-422A8326679A}" type="presParOf" srcId="{61A53D86-411E-441D-9176-0F08CE42FBAB}" destId="{5D1CBD76-E2B7-4360-831B-B7B150431446}" srcOrd="1" destOrd="0" presId="urn:microsoft.com/office/officeart/2008/layout/HalfCircleOrganizationChart"/>
    <dgm:cxn modelId="{3A189987-E9F4-4072-920E-85F22CD8E640}" type="presParOf" srcId="{61A53D86-411E-441D-9176-0F08CE42FBAB}" destId="{38A9F644-5375-471C-B608-A32AD090A786}" srcOrd="2" destOrd="0" presId="urn:microsoft.com/office/officeart/2008/layout/HalfCircleOrganizationChart"/>
    <dgm:cxn modelId="{88C5C4C7-A31A-4ACE-AA57-AD0E402D5294}" type="presParOf" srcId="{ECCF2C17-B63B-4801-BF0B-B1EDA6D43622}" destId="{E509D134-1C14-464D-882F-46E258C8C686}" srcOrd="2" destOrd="0" presId="urn:microsoft.com/office/officeart/2008/layout/HalfCircleOrganizationChart"/>
    <dgm:cxn modelId="{24C61836-DB3E-4FAF-8E42-70352F4458CB}" type="presParOf" srcId="{F652F7DC-E60C-4699-AF75-9D212167F933}" destId="{4D9D61B4-6180-4650-B5E4-456F1C610462}" srcOrd="6" destOrd="0" presId="urn:microsoft.com/office/officeart/2008/layout/HalfCircleOrganizationChart"/>
    <dgm:cxn modelId="{4E3E7E55-DB32-404C-9ACA-359F08C07A6F}" type="presParOf" srcId="{F652F7DC-E60C-4699-AF75-9D212167F933}" destId="{58A10B1F-E5E9-489D-A897-8D6C20866B42}" srcOrd="7" destOrd="0" presId="urn:microsoft.com/office/officeart/2008/layout/HalfCircleOrganizationChart"/>
    <dgm:cxn modelId="{31A69994-1E81-4998-A7FF-0C9DD20D8850}" type="presParOf" srcId="{58A10B1F-E5E9-489D-A897-8D6C20866B42}" destId="{13EC1461-C26A-426E-91F1-C132116FCB9B}" srcOrd="0" destOrd="0" presId="urn:microsoft.com/office/officeart/2008/layout/HalfCircleOrganizationChart"/>
    <dgm:cxn modelId="{BF0ACF7A-028F-4DD7-B059-EA817142FF6F}" type="presParOf" srcId="{13EC1461-C26A-426E-91F1-C132116FCB9B}" destId="{7C821555-F9D6-4A09-AE33-CDA1B621BEBD}" srcOrd="0" destOrd="0" presId="urn:microsoft.com/office/officeart/2008/layout/HalfCircleOrganizationChart"/>
    <dgm:cxn modelId="{67CB7262-F069-426C-B811-E5828B25A523}" type="presParOf" srcId="{13EC1461-C26A-426E-91F1-C132116FCB9B}" destId="{F2B1153F-AE11-48B3-96AA-84A62B93B852}" srcOrd="1" destOrd="0" presId="urn:microsoft.com/office/officeart/2008/layout/HalfCircleOrganizationChart"/>
    <dgm:cxn modelId="{4EC469B8-8533-4B8B-99FD-E601F668E711}" type="presParOf" srcId="{13EC1461-C26A-426E-91F1-C132116FCB9B}" destId="{256E9EE5-5663-4A25-846A-83DCDBE021D7}" srcOrd="2" destOrd="0" presId="urn:microsoft.com/office/officeart/2008/layout/HalfCircleOrganizationChart"/>
    <dgm:cxn modelId="{9334A5D1-41DE-4DB7-AF66-B618ECF82CA9}" type="presParOf" srcId="{13EC1461-C26A-426E-91F1-C132116FCB9B}" destId="{B5A8ED58-3FF7-42AF-A6B3-311F44A1291E}" srcOrd="3" destOrd="0" presId="urn:microsoft.com/office/officeart/2008/layout/HalfCircleOrganizationChart"/>
    <dgm:cxn modelId="{B8F98F50-C1F9-41AC-99CA-887CCD7EFAAA}" type="presParOf" srcId="{58A10B1F-E5E9-489D-A897-8D6C20866B42}" destId="{2412E6D7-0D5B-4F93-9037-04C70D24CDDF}" srcOrd="1" destOrd="0" presId="urn:microsoft.com/office/officeart/2008/layout/HalfCircleOrganizationChart"/>
    <dgm:cxn modelId="{6DB30511-27E1-4D1A-8F6F-09E2E285CA64}" type="presParOf" srcId="{2412E6D7-0D5B-4F93-9037-04C70D24CDDF}" destId="{0F0FA8FE-0AF4-45D3-8F64-581EA64F7ACB}" srcOrd="0" destOrd="0" presId="urn:microsoft.com/office/officeart/2008/layout/HalfCircleOrganizationChart"/>
    <dgm:cxn modelId="{C80CDC34-B046-4DF1-89A5-E2577EECD800}" type="presParOf" srcId="{2412E6D7-0D5B-4F93-9037-04C70D24CDDF}" destId="{C48CF0FB-7DD1-4C4C-9D48-317FDD996C8D}" srcOrd="1" destOrd="0" presId="urn:microsoft.com/office/officeart/2008/layout/HalfCircleOrganizationChart"/>
    <dgm:cxn modelId="{8A071003-AA12-45B8-8110-C5A9C720252E}" type="presParOf" srcId="{C48CF0FB-7DD1-4C4C-9D48-317FDD996C8D}" destId="{DA370B9D-382F-4B15-B88B-BC9BEC2E1FA3}" srcOrd="0" destOrd="0" presId="urn:microsoft.com/office/officeart/2008/layout/HalfCircleOrganizationChart"/>
    <dgm:cxn modelId="{EEDDC2CE-7952-47D4-8CC6-04F738C64498}" type="presParOf" srcId="{DA370B9D-382F-4B15-B88B-BC9BEC2E1FA3}" destId="{5499B592-4861-47FB-A927-8AC35A3D7584}" srcOrd="0" destOrd="0" presId="urn:microsoft.com/office/officeart/2008/layout/HalfCircleOrganizationChart"/>
    <dgm:cxn modelId="{C3CD12D1-E406-413B-88F4-5F9DC9D5145E}" type="presParOf" srcId="{DA370B9D-382F-4B15-B88B-BC9BEC2E1FA3}" destId="{EC3D324D-3BA1-4011-AED0-8018CFC7CF4B}" srcOrd="1" destOrd="0" presId="urn:microsoft.com/office/officeart/2008/layout/HalfCircleOrganizationChart"/>
    <dgm:cxn modelId="{82CD9A0F-76E3-4C9B-8BE3-F2A88C005664}" type="presParOf" srcId="{DA370B9D-382F-4B15-B88B-BC9BEC2E1FA3}" destId="{9B3F6827-D0E3-4341-8E23-C47CAB146722}" srcOrd="2" destOrd="0" presId="urn:microsoft.com/office/officeart/2008/layout/HalfCircleOrganizationChart"/>
    <dgm:cxn modelId="{B6E48D31-545E-405A-8295-71BD2FA37394}" type="presParOf" srcId="{DA370B9D-382F-4B15-B88B-BC9BEC2E1FA3}" destId="{01633A13-9845-45F0-8EB0-B2A1FA977113}" srcOrd="3" destOrd="0" presId="urn:microsoft.com/office/officeart/2008/layout/HalfCircleOrganizationChart"/>
    <dgm:cxn modelId="{15972281-8A9B-4855-AAE7-3B30D0044E23}" type="presParOf" srcId="{C48CF0FB-7DD1-4C4C-9D48-317FDD996C8D}" destId="{D71EAA9A-01F9-4EC1-B8D7-45B07435B975}" srcOrd="1" destOrd="0" presId="urn:microsoft.com/office/officeart/2008/layout/HalfCircleOrganizationChart"/>
    <dgm:cxn modelId="{72FE24C2-7443-4D56-95EC-7C3931BE89E5}" type="presParOf" srcId="{C48CF0FB-7DD1-4C4C-9D48-317FDD996C8D}" destId="{49F53D82-2D86-48BA-B653-7A4B1083908D}" srcOrd="2" destOrd="0" presId="urn:microsoft.com/office/officeart/2008/layout/HalfCircleOrganizationChart"/>
    <dgm:cxn modelId="{69E90513-B2AC-4AE8-BECA-C9E3916BE4F6}" type="presParOf" srcId="{58A10B1F-E5E9-489D-A897-8D6C20866B42}" destId="{53EBC248-98DC-405D-A3C6-1EB96D78A70A}" srcOrd="2" destOrd="0" presId="urn:microsoft.com/office/officeart/2008/layout/HalfCircleOrganizationChart"/>
    <dgm:cxn modelId="{5F8D719F-C5A8-478B-8340-F0BA83E660DD}" type="presParOf" srcId="{F652F7DC-E60C-4699-AF75-9D212167F933}" destId="{3D6E9838-9418-4405-8597-05A106FA48EA}" srcOrd="8" destOrd="0" presId="urn:microsoft.com/office/officeart/2008/layout/HalfCircleOrganizationChart"/>
    <dgm:cxn modelId="{28C0E91D-CE34-4197-BA54-15963F64B718}" type="presParOf" srcId="{F652F7DC-E60C-4699-AF75-9D212167F933}" destId="{D1218697-CF41-4EF3-8169-54167FCF8B36}" srcOrd="9" destOrd="0" presId="urn:microsoft.com/office/officeart/2008/layout/HalfCircleOrganizationChart"/>
    <dgm:cxn modelId="{D44EC7A4-FAAA-42D1-9078-F07AF541F603}" type="presParOf" srcId="{D1218697-CF41-4EF3-8169-54167FCF8B36}" destId="{EB824408-98A6-44DB-B41F-914D915B6267}" srcOrd="0" destOrd="0" presId="urn:microsoft.com/office/officeart/2008/layout/HalfCircleOrganizationChart"/>
    <dgm:cxn modelId="{C5424D73-467B-415A-BE75-4859A2B0C8AF}" type="presParOf" srcId="{EB824408-98A6-44DB-B41F-914D915B6267}" destId="{CCA06522-06A7-4348-A846-C13077E9D44E}" srcOrd="0" destOrd="0" presId="urn:microsoft.com/office/officeart/2008/layout/HalfCircleOrganizationChart"/>
    <dgm:cxn modelId="{797F08E5-10F8-4C9D-B748-914C6347E273}" type="presParOf" srcId="{EB824408-98A6-44DB-B41F-914D915B6267}" destId="{D6801336-3EBA-4A15-AEA9-4C177A16C86A}" srcOrd="1" destOrd="0" presId="urn:microsoft.com/office/officeart/2008/layout/HalfCircleOrganizationChart"/>
    <dgm:cxn modelId="{99BD0AE8-0BAE-4656-A2F9-8FDBC705F942}" type="presParOf" srcId="{EB824408-98A6-44DB-B41F-914D915B6267}" destId="{7E7B63DA-5834-487E-A924-62F2832B86D9}" srcOrd="2" destOrd="0" presId="urn:microsoft.com/office/officeart/2008/layout/HalfCircleOrganizationChart"/>
    <dgm:cxn modelId="{367B867C-A17A-456E-8562-89464CB0FF34}" type="presParOf" srcId="{EB824408-98A6-44DB-B41F-914D915B6267}" destId="{8DD0C048-1C5F-4C8A-8779-034078698216}" srcOrd="3" destOrd="0" presId="urn:microsoft.com/office/officeart/2008/layout/HalfCircleOrganizationChart"/>
    <dgm:cxn modelId="{01678559-FF16-405C-9527-C15C5606C762}" type="presParOf" srcId="{D1218697-CF41-4EF3-8169-54167FCF8B36}" destId="{F65593DE-5928-403A-8D2F-D0955B988EDF}" srcOrd="1" destOrd="0" presId="urn:microsoft.com/office/officeart/2008/layout/HalfCircleOrganizationChart"/>
    <dgm:cxn modelId="{2D16E456-FB54-448A-91F7-E3030476C965}" type="presParOf" srcId="{F65593DE-5928-403A-8D2F-D0955B988EDF}" destId="{5CC1BE46-BD65-47E3-A12D-325C49FD8658}" srcOrd="0" destOrd="0" presId="urn:microsoft.com/office/officeart/2008/layout/HalfCircleOrganizationChart"/>
    <dgm:cxn modelId="{48405E50-3273-4F5B-A12A-5D3FCA9E98E3}" type="presParOf" srcId="{F65593DE-5928-403A-8D2F-D0955B988EDF}" destId="{40D16256-3600-4DF1-814A-3B22517D51EE}" srcOrd="1" destOrd="0" presId="urn:microsoft.com/office/officeart/2008/layout/HalfCircleOrganizationChart"/>
    <dgm:cxn modelId="{CEE8FA19-A82A-469C-8BEA-BAB39AD1EFFE}" type="presParOf" srcId="{40D16256-3600-4DF1-814A-3B22517D51EE}" destId="{5A51FA01-B00A-4192-A4A6-7918A2597599}" srcOrd="0" destOrd="0" presId="urn:microsoft.com/office/officeart/2008/layout/HalfCircleOrganizationChart"/>
    <dgm:cxn modelId="{13550DD1-67C8-48F8-9F78-92D00264C53B}" type="presParOf" srcId="{5A51FA01-B00A-4192-A4A6-7918A2597599}" destId="{DB3777CD-B9BD-4C94-9D22-B182FA022B91}" srcOrd="0" destOrd="0" presId="urn:microsoft.com/office/officeart/2008/layout/HalfCircleOrganizationChart"/>
    <dgm:cxn modelId="{DDCF3FE4-8FE1-4CE5-B4C2-247B151972B2}" type="presParOf" srcId="{5A51FA01-B00A-4192-A4A6-7918A2597599}" destId="{5D59860E-DD5B-4B49-A433-AF30CA8F404C}" srcOrd="1" destOrd="0" presId="urn:microsoft.com/office/officeart/2008/layout/HalfCircleOrganizationChart"/>
    <dgm:cxn modelId="{52460EA5-32B4-4B73-A0E2-39D414690802}" type="presParOf" srcId="{5A51FA01-B00A-4192-A4A6-7918A2597599}" destId="{2689BEAD-0EBE-4889-924F-D9E25CAC0286}" srcOrd="2" destOrd="0" presId="urn:microsoft.com/office/officeart/2008/layout/HalfCircleOrganizationChart"/>
    <dgm:cxn modelId="{291C6EEC-C32E-4370-BF97-8418DEE56BB0}" type="presParOf" srcId="{5A51FA01-B00A-4192-A4A6-7918A2597599}" destId="{004F806C-DABE-4125-BD99-72537D7EF738}" srcOrd="3" destOrd="0" presId="urn:microsoft.com/office/officeart/2008/layout/HalfCircleOrganizationChart"/>
    <dgm:cxn modelId="{9207DC8F-65BD-460C-96F3-138E14313239}" type="presParOf" srcId="{40D16256-3600-4DF1-814A-3B22517D51EE}" destId="{BA82633D-6FBB-422C-BBBA-7B0509FD52AE}" srcOrd="1" destOrd="0" presId="urn:microsoft.com/office/officeart/2008/layout/HalfCircleOrganizationChart"/>
    <dgm:cxn modelId="{E21C253C-1611-4B6C-8E6D-ADC9C49BE4AA}" type="presParOf" srcId="{40D16256-3600-4DF1-814A-3B22517D51EE}" destId="{1BB3CD7F-5560-4FA3-9724-9AF967B195C5}" srcOrd="2" destOrd="0" presId="urn:microsoft.com/office/officeart/2008/layout/HalfCircleOrganizationChart"/>
    <dgm:cxn modelId="{3DAB902D-F84A-43F7-ADD6-465B19F54E29}" type="presParOf" srcId="{F65593DE-5928-403A-8D2F-D0955B988EDF}" destId="{24306F88-2C7E-40F9-9DD3-B803AC3AABB0}" srcOrd="2" destOrd="0" presId="urn:microsoft.com/office/officeart/2008/layout/HalfCircleOrganizationChart"/>
    <dgm:cxn modelId="{0EDE59F5-9A4A-4DF4-8B36-E9245D6E06B5}" type="presParOf" srcId="{F65593DE-5928-403A-8D2F-D0955B988EDF}" destId="{4BBF62A9-949B-4108-B8CA-F2252C9F7EF1}" srcOrd="3" destOrd="0" presId="urn:microsoft.com/office/officeart/2008/layout/HalfCircleOrganizationChart"/>
    <dgm:cxn modelId="{F799622A-CAAB-44B2-910F-DDB3B7505729}" type="presParOf" srcId="{4BBF62A9-949B-4108-B8CA-F2252C9F7EF1}" destId="{EE618655-F874-471C-874F-547A7D272303}" srcOrd="0" destOrd="0" presId="urn:microsoft.com/office/officeart/2008/layout/HalfCircleOrganizationChart"/>
    <dgm:cxn modelId="{28B96671-154B-4735-956D-41F43D7D6753}" type="presParOf" srcId="{EE618655-F874-471C-874F-547A7D272303}" destId="{1E2BD916-7598-4D53-AC6B-AD5C3CB7483F}" srcOrd="0" destOrd="0" presId="urn:microsoft.com/office/officeart/2008/layout/HalfCircleOrganizationChart"/>
    <dgm:cxn modelId="{296DE9E5-A65D-47CE-B9EC-F67B1EB8BFB3}" type="presParOf" srcId="{EE618655-F874-471C-874F-547A7D272303}" destId="{FE145563-4EF0-4A9E-8F6A-4CB5912020E5}" srcOrd="1" destOrd="0" presId="urn:microsoft.com/office/officeart/2008/layout/HalfCircleOrganizationChart"/>
    <dgm:cxn modelId="{BF3F8D1A-F464-4826-8618-89669D5855C5}" type="presParOf" srcId="{EE618655-F874-471C-874F-547A7D272303}" destId="{2D559877-0583-444C-AB2E-7AF04B66B42D}" srcOrd="2" destOrd="0" presId="urn:microsoft.com/office/officeart/2008/layout/HalfCircleOrganizationChart"/>
    <dgm:cxn modelId="{9549A815-10F9-4F74-BFC1-699B556AEC9E}" type="presParOf" srcId="{EE618655-F874-471C-874F-547A7D272303}" destId="{76021F31-4602-40AC-83D8-626187E089F6}" srcOrd="3" destOrd="0" presId="urn:microsoft.com/office/officeart/2008/layout/HalfCircleOrganizationChart"/>
    <dgm:cxn modelId="{74C055B1-06E4-4E0B-A358-295236D7B7C8}" type="presParOf" srcId="{4BBF62A9-949B-4108-B8CA-F2252C9F7EF1}" destId="{FEF8ADFF-BEE4-45C0-9B9E-9EA25A9BCE70}" srcOrd="1" destOrd="0" presId="urn:microsoft.com/office/officeart/2008/layout/HalfCircleOrganizationChart"/>
    <dgm:cxn modelId="{C7147408-D697-4951-A687-5C63EF07C8A9}" type="presParOf" srcId="{4BBF62A9-949B-4108-B8CA-F2252C9F7EF1}" destId="{1A4D68F3-28A7-4660-BA18-65A268801A6C}" srcOrd="2" destOrd="0" presId="urn:microsoft.com/office/officeart/2008/layout/HalfCircleOrganizationChart"/>
    <dgm:cxn modelId="{2D5C3B59-86C0-4920-A6AF-720207B547C5}" type="presParOf" srcId="{F65593DE-5928-403A-8D2F-D0955B988EDF}" destId="{E82E28A1-F48C-40C9-AB24-FBA13FE211A9}" srcOrd="4" destOrd="0" presId="urn:microsoft.com/office/officeart/2008/layout/HalfCircleOrganizationChart"/>
    <dgm:cxn modelId="{2DA94B8C-5095-4447-9A36-9167DB7EB684}" type="presParOf" srcId="{F65593DE-5928-403A-8D2F-D0955B988EDF}" destId="{23A58B92-7900-4CFF-8E4C-6E85CD9D49F0}" srcOrd="5" destOrd="0" presId="urn:microsoft.com/office/officeart/2008/layout/HalfCircleOrganizationChart"/>
    <dgm:cxn modelId="{C3126EA7-D5B7-4C96-A796-4E94987E25A5}" type="presParOf" srcId="{23A58B92-7900-4CFF-8E4C-6E85CD9D49F0}" destId="{40398D3A-1C3D-426F-8126-C96CB8BFA750}" srcOrd="0" destOrd="0" presId="urn:microsoft.com/office/officeart/2008/layout/HalfCircleOrganizationChart"/>
    <dgm:cxn modelId="{CFDF40F9-9D54-4A3C-A12A-DD88E4D4C5F9}" type="presParOf" srcId="{40398D3A-1C3D-426F-8126-C96CB8BFA750}" destId="{82DCB777-8875-42E7-9630-DE82D3247EC5}" srcOrd="0" destOrd="0" presId="urn:microsoft.com/office/officeart/2008/layout/HalfCircleOrganizationChart"/>
    <dgm:cxn modelId="{EC44C091-4A3B-4FE8-B801-E7029CFBBB29}" type="presParOf" srcId="{40398D3A-1C3D-426F-8126-C96CB8BFA750}" destId="{8C49EE66-805C-47EE-B32B-64F715C8B118}" srcOrd="1" destOrd="0" presId="urn:microsoft.com/office/officeart/2008/layout/HalfCircleOrganizationChart"/>
    <dgm:cxn modelId="{208D5D9B-EAB8-4B69-8476-9A50349ABE56}" type="presParOf" srcId="{40398D3A-1C3D-426F-8126-C96CB8BFA750}" destId="{4D2F8681-48AE-4225-ACD3-71C371DE1CD8}" srcOrd="2" destOrd="0" presId="urn:microsoft.com/office/officeart/2008/layout/HalfCircleOrganizationChart"/>
    <dgm:cxn modelId="{96605537-9D39-4CE4-A344-A1C6B9FE672B}" type="presParOf" srcId="{40398D3A-1C3D-426F-8126-C96CB8BFA750}" destId="{4C5C08A4-E260-49C7-97E6-6DFD2545F36F}" srcOrd="3" destOrd="0" presId="urn:microsoft.com/office/officeart/2008/layout/HalfCircleOrganizationChart"/>
    <dgm:cxn modelId="{A0978135-6EA7-425B-9422-253C7EE7BC9A}" type="presParOf" srcId="{23A58B92-7900-4CFF-8E4C-6E85CD9D49F0}" destId="{60AC0C42-578A-4CEA-A67A-B2EF0EA0B987}" srcOrd="1" destOrd="0" presId="urn:microsoft.com/office/officeart/2008/layout/HalfCircleOrganizationChart"/>
    <dgm:cxn modelId="{E0A61BE6-8453-4470-A56E-23C510542537}" type="presParOf" srcId="{23A58B92-7900-4CFF-8E4C-6E85CD9D49F0}" destId="{18E111AF-4BAD-4160-A9B2-A14284416DD0}" srcOrd="2" destOrd="0" presId="urn:microsoft.com/office/officeart/2008/layout/HalfCircleOrganizationChart"/>
    <dgm:cxn modelId="{A1C47243-E841-422A-9488-8520760CF61C}" type="presParOf" srcId="{F65593DE-5928-403A-8D2F-D0955B988EDF}" destId="{C32ABA2B-64C0-40A3-AE77-9B01905CA417}" srcOrd="6" destOrd="0" presId="urn:microsoft.com/office/officeart/2008/layout/HalfCircleOrganizationChart"/>
    <dgm:cxn modelId="{A0137895-835A-4981-9F6B-EEF9F8CC0184}" type="presParOf" srcId="{F65593DE-5928-403A-8D2F-D0955B988EDF}" destId="{FDA22BC5-FD75-4E8C-BF2A-528747FA2FFF}" srcOrd="7" destOrd="0" presId="urn:microsoft.com/office/officeart/2008/layout/HalfCircleOrganizationChart"/>
    <dgm:cxn modelId="{DFF1C14C-8FDE-460E-B561-E5AE9DD100D6}" type="presParOf" srcId="{FDA22BC5-FD75-4E8C-BF2A-528747FA2FFF}" destId="{0507F3B6-C038-4667-9389-A83B94C925DC}" srcOrd="0" destOrd="0" presId="urn:microsoft.com/office/officeart/2008/layout/HalfCircleOrganizationChart"/>
    <dgm:cxn modelId="{E3310BC0-1345-47F3-91EB-050C3E26546C}" type="presParOf" srcId="{0507F3B6-C038-4667-9389-A83B94C925DC}" destId="{FC632CFA-E9D6-430B-90A1-AAFDB6543DCC}" srcOrd="0" destOrd="0" presId="urn:microsoft.com/office/officeart/2008/layout/HalfCircleOrganizationChart"/>
    <dgm:cxn modelId="{844B8645-A50E-4931-9939-63C2E26134EA}" type="presParOf" srcId="{0507F3B6-C038-4667-9389-A83B94C925DC}" destId="{2D902ABB-2096-4249-BFF4-C23176604EC9}" srcOrd="1" destOrd="0" presId="urn:microsoft.com/office/officeart/2008/layout/HalfCircleOrganizationChart"/>
    <dgm:cxn modelId="{DA02B891-D726-4338-AAE8-BCBF0717E84D}" type="presParOf" srcId="{0507F3B6-C038-4667-9389-A83B94C925DC}" destId="{721BEA06-25DD-4F35-9D2C-8A85F8E1A5F3}" srcOrd="2" destOrd="0" presId="urn:microsoft.com/office/officeart/2008/layout/HalfCircleOrganizationChart"/>
    <dgm:cxn modelId="{3D5A6DE8-DAE4-42B7-A214-40C58E7528B4}" type="presParOf" srcId="{0507F3B6-C038-4667-9389-A83B94C925DC}" destId="{35B111E6-BDBF-4BAF-A64E-39AA0F549A5B}" srcOrd="3" destOrd="0" presId="urn:microsoft.com/office/officeart/2008/layout/HalfCircleOrganizationChart"/>
    <dgm:cxn modelId="{C92FB58E-05ED-4D8B-9674-C9460CA7DD0D}" type="presParOf" srcId="{FDA22BC5-FD75-4E8C-BF2A-528747FA2FFF}" destId="{8B4883F7-DC56-4B7C-8E1E-A535897C9B71}" srcOrd="1" destOrd="0" presId="urn:microsoft.com/office/officeart/2008/layout/HalfCircleOrganizationChart"/>
    <dgm:cxn modelId="{7756B9D2-E279-4B5F-B41F-BCDAA81775FD}" type="presParOf" srcId="{FDA22BC5-FD75-4E8C-BF2A-528747FA2FFF}" destId="{7531AA34-D0D4-4FCC-9ADE-A0DF3972B92C}" srcOrd="2" destOrd="0" presId="urn:microsoft.com/office/officeart/2008/layout/HalfCircleOrganizationChart"/>
    <dgm:cxn modelId="{7C41B9AC-8E4A-4941-982C-C33F3C860ED1}" type="presParOf" srcId="{D1218697-CF41-4EF3-8169-54167FCF8B36}" destId="{51114A50-8974-4F52-9BEB-5A13607DFD13}" srcOrd="2" destOrd="0" presId="urn:microsoft.com/office/officeart/2008/layout/HalfCircleOrganizationChart"/>
    <dgm:cxn modelId="{84059C18-B8AE-4590-8211-5E7C8B004339}" type="presParOf" srcId="{7434B1C8-BC2E-43E9-8EA9-8C7BD6FEECE5}" destId="{FB54CD19-32BA-4A71-8AA2-97307FCC60A5}" srcOrd="2" destOrd="0" presId="urn:microsoft.com/office/officeart/2008/layout/HalfCircleOrganizationChart"/>
    <dgm:cxn modelId="{26A69B04-D3A4-4DD2-9FE0-1A93E795C28C}" type="presParOf" srcId="{0E4F47F9-B871-4A8F-A2A4-6FCD5C149ECE}" destId="{B9555139-54AD-4205-BFB4-C1B2CDE467ED}" srcOrd="2" destOrd="0" presId="urn:microsoft.com/office/officeart/2008/layout/HalfCircleOrganizationChart"/>
    <dgm:cxn modelId="{9D5D111D-0438-49EB-A68C-589B3990BF82}" type="presParOf" srcId="{0E4F47F9-B871-4A8F-A2A4-6FCD5C149ECE}" destId="{8AC3F2F2-180D-4845-9C20-E636349E8F81}" srcOrd="3" destOrd="0" presId="urn:microsoft.com/office/officeart/2008/layout/HalfCircleOrganizationChart"/>
    <dgm:cxn modelId="{6EAA16CB-EFA9-46CB-83B5-5A5FE0116668}" type="presParOf" srcId="{8AC3F2F2-180D-4845-9C20-E636349E8F81}" destId="{9429E6AA-0604-4276-955D-21D680C53AE8}" srcOrd="0" destOrd="0" presId="urn:microsoft.com/office/officeart/2008/layout/HalfCircleOrganizationChart"/>
    <dgm:cxn modelId="{07A2F7F1-EE62-4C9A-9B81-A8E9698FA8C9}" type="presParOf" srcId="{9429E6AA-0604-4276-955D-21D680C53AE8}" destId="{4528BA71-D61B-4682-81ED-F3CF0CD8AF5D}" srcOrd="0" destOrd="0" presId="urn:microsoft.com/office/officeart/2008/layout/HalfCircleOrganizationChart"/>
    <dgm:cxn modelId="{09197E65-684E-4513-9AFA-1C518ACBD2D1}" type="presParOf" srcId="{9429E6AA-0604-4276-955D-21D680C53AE8}" destId="{DA519CF7-01FD-45BC-90F0-FCA9916C794C}" srcOrd="1" destOrd="0" presId="urn:microsoft.com/office/officeart/2008/layout/HalfCircleOrganizationChart"/>
    <dgm:cxn modelId="{4106423F-AC1C-41D4-81D0-78959C94CA71}" type="presParOf" srcId="{9429E6AA-0604-4276-955D-21D680C53AE8}" destId="{F944CD49-F15D-4AAA-8212-4DF0DDFA4C7E}" srcOrd="2" destOrd="0" presId="urn:microsoft.com/office/officeart/2008/layout/HalfCircleOrganizationChart"/>
    <dgm:cxn modelId="{B0795E43-5493-4263-AC79-524CC4EF0940}" type="presParOf" srcId="{9429E6AA-0604-4276-955D-21D680C53AE8}" destId="{632201C5-378F-4387-9C71-694E95332A23}" srcOrd="3" destOrd="0" presId="urn:microsoft.com/office/officeart/2008/layout/HalfCircleOrganizationChart"/>
    <dgm:cxn modelId="{30042D75-EC9A-4DAD-AC99-37D6C388D5DE}" type="presParOf" srcId="{8AC3F2F2-180D-4845-9C20-E636349E8F81}" destId="{C31B558A-E803-4CDC-AF4C-94A4E7724F19}" srcOrd="1" destOrd="0" presId="urn:microsoft.com/office/officeart/2008/layout/HalfCircleOrganizationChart"/>
    <dgm:cxn modelId="{BA6A8379-BF23-43CD-BA5E-B643707AE772}" type="presParOf" srcId="{C31B558A-E803-4CDC-AF4C-94A4E7724F19}" destId="{ABB14718-973F-47AE-8389-68844D3D27E0}" srcOrd="0" destOrd="0" presId="urn:microsoft.com/office/officeart/2008/layout/HalfCircleOrganizationChart"/>
    <dgm:cxn modelId="{197AD338-8DCD-4BCB-9E65-8AD2BF2BFAE1}" type="presParOf" srcId="{C31B558A-E803-4CDC-AF4C-94A4E7724F19}" destId="{52A49061-DB67-4712-81B1-F79B7D215C4E}" srcOrd="1" destOrd="0" presId="urn:microsoft.com/office/officeart/2008/layout/HalfCircleOrganizationChart"/>
    <dgm:cxn modelId="{42957186-3B99-44CB-B731-788490F79C89}" type="presParOf" srcId="{52A49061-DB67-4712-81B1-F79B7D215C4E}" destId="{F7099B5C-C683-4AA1-9697-B05EB615AC3E}" srcOrd="0" destOrd="0" presId="urn:microsoft.com/office/officeart/2008/layout/HalfCircleOrganizationChart"/>
    <dgm:cxn modelId="{079A8DE2-2697-4B81-85D2-E00DA3B804FB}" type="presParOf" srcId="{F7099B5C-C683-4AA1-9697-B05EB615AC3E}" destId="{E2B61F22-9242-4F35-BD21-0DC666522BA1}" srcOrd="0" destOrd="0" presId="urn:microsoft.com/office/officeart/2008/layout/HalfCircleOrganizationChart"/>
    <dgm:cxn modelId="{BF09F0DB-CA10-4618-8B17-78B2D13F6E09}" type="presParOf" srcId="{F7099B5C-C683-4AA1-9697-B05EB615AC3E}" destId="{D6262D7A-EEB5-4B6E-BD9B-E549290083E9}" srcOrd="1" destOrd="0" presId="urn:microsoft.com/office/officeart/2008/layout/HalfCircleOrganizationChart"/>
    <dgm:cxn modelId="{8877EDBE-F131-475F-9265-B2CCF39956F3}" type="presParOf" srcId="{F7099B5C-C683-4AA1-9697-B05EB615AC3E}" destId="{1B241E8E-910A-4448-9F9E-24DEDA29F1F1}" srcOrd="2" destOrd="0" presId="urn:microsoft.com/office/officeart/2008/layout/HalfCircleOrganizationChart"/>
    <dgm:cxn modelId="{E72B4F51-6FD3-42EB-87A0-9CC5BD3203CB}" type="presParOf" srcId="{F7099B5C-C683-4AA1-9697-B05EB615AC3E}" destId="{17EFFFB7-FCE0-4F49-9268-86B038024BB4}" srcOrd="3" destOrd="0" presId="urn:microsoft.com/office/officeart/2008/layout/HalfCircleOrganizationChart"/>
    <dgm:cxn modelId="{253AF879-CB4D-4E8E-80AC-308CF53FD662}" type="presParOf" srcId="{52A49061-DB67-4712-81B1-F79B7D215C4E}" destId="{CF18A737-D20B-4650-A0BE-DA7384284079}" srcOrd="1" destOrd="0" presId="urn:microsoft.com/office/officeart/2008/layout/HalfCircleOrganizationChart"/>
    <dgm:cxn modelId="{672B9C33-1B47-4165-AB9A-BDC0201F71A1}" type="presParOf" srcId="{52A49061-DB67-4712-81B1-F79B7D215C4E}" destId="{E4AD3EE3-DF4D-4B4D-BF80-3583E32990D7}" srcOrd="2" destOrd="0" presId="urn:microsoft.com/office/officeart/2008/layout/HalfCircleOrganizationChart"/>
    <dgm:cxn modelId="{923BEB58-E4EE-4D82-9BF8-09289A86B415}" type="presParOf" srcId="{C31B558A-E803-4CDC-AF4C-94A4E7724F19}" destId="{AD1A44B6-9062-4BFB-A25F-AA617DC4F310}" srcOrd="2" destOrd="0" presId="urn:microsoft.com/office/officeart/2008/layout/HalfCircleOrganizationChart"/>
    <dgm:cxn modelId="{CC67E902-E9A1-4E73-BCB3-7F7ECFA61A6E}" type="presParOf" srcId="{C31B558A-E803-4CDC-AF4C-94A4E7724F19}" destId="{20EEB786-72DD-4D75-9F27-84A87D846230}" srcOrd="3" destOrd="0" presId="urn:microsoft.com/office/officeart/2008/layout/HalfCircleOrganizationChart"/>
    <dgm:cxn modelId="{CD2D4038-A216-4556-821E-D93B2C7EFD2D}" type="presParOf" srcId="{20EEB786-72DD-4D75-9F27-84A87D846230}" destId="{7D70A24F-806D-4195-BCB4-DB2DF19EF406}" srcOrd="0" destOrd="0" presId="urn:microsoft.com/office/officeart/2008/layout/HalfCircleOrganizationChart"/>
    <dgm:cxn modelId="{F156C7E7-6AE0-4085-834C-0854DFF06ACE}" type="presParOf" srcId="{7D70A24F-806D-4195-BCB4-DB2DF19EF406}" destId="{DA1FEB20-71CC-423F-A0A1-0CBF823A837C}" srcOrd="0" destOrd="0" presId="urn:microsoft.com/office/officeart/2008/layout/HalfCircleOrganizationChart"/>
    <dgm:cxn modelId="{35F006C4-C7A4-43A5-BBE2-664F56C854C6}" type="presParOf" srcId="{7D70A24F-806D-4195-BCB4-DB2DF19EF406}" destId="{46049077-EAB0-4DD4-9689-CB3D99EE6608}" srcOrd="1" destOrd="0" presId="urn:microsoft.com/office/officeart/2008/layout/HalfCircleOrganizationChart"/>
    <dgm:cxn modelId="{AA66E51A-0176-42AA-8E19-6E3903E099CB}" type="presParOf" srcId="{7D70A24F-806D-4195-BCB4-DB2DF19EF406}" destId="{EDFDB44D-CACC-432E-BBAD-49B9F6DF4CFF}" srcOrd="2" destOrd="0" presId="urn:microsoft.com/office/officeart/2008/layout/HalfCircleOrganizationChart"/>
    <dgm:cxn modelId="{FCF92C51-C24D-4662-AF42-8BE32F2427DC}" type="presParOf" srcId="{7D70A24F-806D-4195-BCB4-DB2DF19EF406}" destId="{B4F00669-ED18-495B-BEC9-C9EC3204F4B0}" srcOrd="3" destOrd="0" presId="urn:microsoft.com/office/officeart/2008/layout/HalfCircleOrganizationChart"/>
    <dgm:cxn modelId="{A3CE4703-2469-4BD5-BAD3-93D8ACFB0935}" type="presParOf" srcId="{20EEB786-72DD-4D75-9F27-84A87D846230}" destId="{2311B872-2A71-4C77-AFAA-8BA5DF66483B}" srcOrd="1" destOrd="0" presId="urn:microsoft.com/office/officeart/2008/layout/HalfCircleOrganizationChart"/>
    <dgm:cxn modelId="{12C09803-C1BC-457B-8748-17FCDEDA7AC9}" type="presParOf" srcId="{20EEB786-72DD-4D75-9F27-84A87D846230}" destId="{909A6DBF-7964-4F03-B849-51415227C76B}" srcOrd="2" destOrd="0" presId="urn:microsoft.com/office/officeart/2008/layout/HalfCircleOrganizationChart"/>
    <dgm:cxn modelId="{5D325A5F-0814-4A6C-AC4E-E736B2279FAC}" type="presParOf" srcId="{C31B558A-E803-4CDC-AF4C-94A4E7724F19}" destId="{D856D026-DBA2-4514-8333-661AA2E3F1B3}" srcOrd="4" destOrd="0" presId="urn:microsoft.com/office/officeart/2008/layout/HalfCircleOrganizationChart"/>
    <dgm:cxn modelId="{A2A8A4F6-996F-4E6F-8A60-7D6A9F2787F5}" type="presParOf" srcId="{C31B558A-E803-4CDC-AF4C-94A4E7724F19}" destId="{84E88F30-6648-46AE-BD36-1F2B89AA4DA9}" srcOrd="5" destOrd="0" presId="urn:microsoft.com/office/officeart/2008/layout/HalfCircleOrganizationChart"/>
    <dgm:cxn modelId="{01786946-318E-43D6-ADAD-F56307A3B038}" type="presParOf" srcId="{84E88F30-6648-46AE-BD36-1F2B89AA4DA9}" destId="{276ABF69-7093-4A05-BC76-08E806F5B29F}" srcOrd="0" destOrd="0" presId="urn:microsoft.com/office/officeart/2008/layout/HalfCircleOrganizationChart"/>
    <dgm:cxn modelId="{49E4E715-A745-4642-8DC0-5BAE6426E3B0}" type="presParOf" srcId="{276ABF69-7093-4A05-BC76-08E806F5B29F}" destId="{E5536B69-31FF-406F-9E5D-857F1C418DC0}" srcOrd="0" destOrd="0" presId="urn:microsoft.com/office/officeart/2008/layout/HalfCircleOrganizationChart"/>
    <dgm:cxn modelId="{1868F70D-AC3D-4390-9B65-1A302B844C53}" type="presParOf" srcId="{276ABF69-7093-4A05-BC76-08E806F5B29F}" destId="{3E1EDE85-2259-4E4C-8000-87A259FE62C6}" srcOrd="1" destOrd="0" presId="urn:microsoft.com/office/officeart/2008/layout/HalfCircleOrganizationChart"/>
    <dgm:cxn modelId="{923AFAB3-6DBE-4D40-AB23-70A963D0E057}" type="presParOf" srcId="{276ABF69-7093-4A05-BC76-08E806F5B29F}" destId="{143BF5E5-C390-4441-B904-5BAA711DD663}" srcOrd="2" destOrd="0" presId="urn:microsoft.com/office/officeart/2008/layout/HalfCircleOrganizationChart"/>
    <dgm:cxn modelId="{CB2284DC-4821-4189-93D1-D7420FAA3F83}" type="presParOf" srcId="{276ABF69-7093-4A05-BC76-08E806F5B29F}" destId="{2DF4DF89-3C5B-4B3A-A661-F355BF12A1B2}" srcOrd="3" destOrd="0" presId="urn:microsoft.com/office/officeart/2008/layout/HalfCircleOrganizationChart"/>
    <dgm:cxn modelId="{1DAC5846-F07B-46AA-8D1B-BD84985F8D39}" type="presParOf" srcId="{84E88F30-6648-46AE-BD36-1F2B89AA4DA9}" destId="{54E9EBB4-BD1E-425C-846E-084394923251}" srcOrd="1" destOrd="0" presId="urn:microsoft.com/office/officeart/2008/layout/HalfCircleOrganizationChart"/>
    <dgm:cxn modelId="{4EDCBA6E-9F57-425B-81DD-D2070BB6900B}" type="presParOf" srcId="{84E88F30-6648-46AE-BD36-1F2B89AA4DA9}" destId="{2727073E-2A75-49E5-971A-B994DFB12541}" srcOrd="2" destOrd="0" presId="urn:microsoft.com/office/officeart/2008/layout/HalfCircleOrganizationChart"/>
    <dgm:cxn modelId="{845849E6-5D17-4CD9-B265-03B4544739D5}" type="presParOf" srcId="{8AC3F2F2-180D-4845-9C20-E636349E8F81}" destId="{5A545D7C-5F43-4F96-B6F2-6AB177783CF5}" srcOrd="2" destOrd="0" presId="urn:microsoft.com/office/officeart/2008/layout/HalfCircleOrganizationChart"/>
    <dgm:cxn modelId="{76ED20ED-15F2-4A23-9CC1-FDF7EE26D545}" type="presParOf" srcId="{0E4F47F9-B871-4A8F-A2A4-6FCD5C149ECE}" destId="{4A3B1DC6-7D03-452B-A92E-6063968F6EA8}" srcOrd="4" destOrd="0" presId="urn:microsoft.com/office/officeart/2008/layout/HalfCircleOrganizationChart"/>
    <dgm:cxn modelId="{B0FA57DE-2234-48ED-8384-B0C117797DB2}" type="presParOf" srcId="{0E4F47F9-B871-4A8F-A2A4-6FCD5C149ECE}" destId="{702626D0-9AA7-4211-8A40-5147DDAE604A}" srcOrd="5" destOrd="0" presId="urn:microsoft.com/office/officeart/2008/layout/HalfCircleOrganizationChart"/>
    <dgm:cxn modelId="{A0999B7C-707B-49B7-BFB6-0EE55ECE710C}" type="presParOf" srcId="{702626D0-9AA7-4211-8A40-5147DDAE604A}" destId="{F4613D37-91C1-42F6-8B0A-1CC9A79D8432}" srcOrd="0" destOrd="0" presId="urn:microsoft.com/office/officeart/2008/layout/HalfCircleOrganizationChart"/>
    <dgm:cxn modelId="{92AB6B39-E453-4E78-88E7-E3C6242CAE38}" type="presParOf" srcId="{F4613D37-91C1-42F6-8B0A-1CC9A79D8432}" destId="{8C35C572-E187-4E32-A29F-2D25F8AD5A97}" srcOrd="0" destOrd="0" presId="urn:microsoft.com/office/officeart/2008/layout/HalfCircleOrganizationChart"/>
    <dgm:cxn modelId="{62EF323A-D568-4786-8B16-EE458AB9C701}" type="presParOf" srcId="{F4613D37-91C1-42F6-8B0A-1CC9A79D8432}" destId="{3D63548C-02DA-4E31-AEAF-054022A03CDF}" srcOrd="1" destOrd="0" presId="urn:microsoft.com/office/officeart/2008/layout/HalfCircleOrganizationChart"/>
    <dgm:cxn modelId="{8159AEE4-6D58-4F36-862E-2722FDC59F9F}" type="presParOf" srcId="{F4613D37-91C1-42F6-8B0A-1CC9A79D8432}" destId="{A916E46C-3429-4A89-8B17-53642A50CDCA}" srcOrd="2" destOrd="0" presId="urn:microsoft.com/office/officeart/2008/layout/HalfCircleOrganizationChart"/>
    <dgm:cxn modelId="{712E1D50-71FC-496F-8EE7-FA1C463839CE}" type="presParOf" srcId="{F4613D37-91C1-42F6-8B0A-1CC9A79D8432}" destId="{037A9481-9C48-47C8-BBE2-243E3B4EF958}" srcOrd="3" destOrd="0" presId="urn:microsoft.com/office/officeart/2008/layout/HalfCircleOrganizationChart"/>
    <dgm:cxn modelId="{1F6606C5-6FD6-4395-A081-ACB57714D4AC}" type="presParOf" srcId="{702626D0-9AA7-4211-8A40-5147DDAE604A}" destId="{AC6C8379-770B-41A1-9070-07AB5FB3FF78}" srcOrd="1" destOrd="0" presId="urn:microsoft.com/office/officeart/2008/layout/HalfCircleOrganizationChart"/>
    <dgm:cxn modelId="{F1D54E0A-B3F9-4FE2-8B46-6E62A76BB414}" type="presParOf" srcId="{AC6C8379-770B-41A1-9070-07AB5FB3FF78}" destId="{E2A1E188-D8F3-4D2B-A808-6E252EA0A662}" srcOrd="0" destOrd="0" presId="urn:microsoft.com/office/officeart/2008/layout/HalfCircleOrganizationChart"/>
    <dgm:cxn modelId="{5955C12E-8E93-4FC3-8C3C-B6EC19054764}" type="presParOf" srcId="{AC6C8379-770B-41A1-9070-07AB5FB3FF78}" destId="{40B8BA53-FEAD-4D05-BE2C-F8205C4C3FE3}" srcOrd="1" destOrd="0" presId="urn:microsoft.com/office/officeart/2008/layout/HalfCircleOrganizationChart"/>
    <dgm:cxn modelId="{DE8219CC-A160-4DAA-BEE0-73890A8F49C7}" type="presParOf" srcId="{40B8BA53-FEAD-4D05-BE2C-F8205C4C3FE3}" destId="{DC776C60-F342-467F-9E02-0A3757F5788E}" srcOrd="0" destOrd="0" presId="urn:microsoft.com/office/officeart/2008/layout/HalfCircleOrganizationChart"/>
    <dgm:cxn modelId="{A28FC83F-E793-49E1-A452-89A46453B024}" type="presParOf" srcId="{DC776C60-F342-467F-9E02-0A3757F5788E}" destId="{2BA76907-7FE9-48E2-B8EF-3F749222D1D0}" srcOrd="0" destOrd="0" presId="urn:microsoft.com/office/officeart/2008/layout/HalfCircleOrganizationChart"/>
    <dgm:cxn modelId="{7A3ABC2E-A768-47CF-86E3-C2D3641F8A3B}" type="presParOf" srcId="{DC776C60-F342-467F-9E02-0A3757F5788E}" destId="{70CC443D-F6DB-47B5-8FA9-DB5756D466D5}" srcOrd="1" destOrd="0" presId="urn:microsoft.com/office/officeart/2008/layout/HalfCircleOrganizationChart"/>
    <dgm:cxn modelId="{56AE62E9-DDA2-42EC-97D9-B09B95A9E759}" type="presParOf" srcId="{DC776C60-F342-467F-9E02-0A3757F5788E}" destId="{E8EFE9D2-68AA-49AD-AB7C-9B63F375F9AD}" srcOrd="2" destOrd="0" presId="urn:microsoft.com/office/officeart/2008/layout/HalfCircleOrganizationChart"/>
    <dgm:cxn modelId="{73021CB7-A0AF-41E3-9D34-AC0E4C1C3ECD}" type="presParOf" srcId="{DC776C60-F342-467F-9E02-0A3757F5788E}" destId="{586EBD1D-40AE-466C-897C-D3382B9C11FB}" srcOrd="3" destOrd="0" presId="urn:microsoft.com/office/officeart/2008/layout/HalfCircleOrganizationChart"/>
    <dgm:cxn modelId="{68519F2A-4477-4131-AA88-F43D039B04F6}" type="presParOf" srcId="{40B8BA53-FEAD-4D05-BE2C-F8205C4C3FE3}" destId="{8B80BBA0-B54B-4786-9E62-315A600DF779}" srcOrd="1" destOrd="0" presId="urn:microsoft.com/office/officeart/2008/layout/HalfCircleOrganizationChart"/>
    <dgm:cxn modelId="{93E92C71-DE79-48AF-9815-FF1A2B91E86A}" type="presParOf" srcId="{40B8BA53-FEAD-4D05-BE2C-F8205C4C3FE3}" destId="{A31A674E-1DD2-4A02-90E6-BD6CDDDBD3DB}" srcOrd="2" destOrd="0" presId="urn:microsoft.com/office/officeart/2008/layout/HalfCircleOrganizationChart"/>
    <dgm:cxn modelId="{89DFB01C-C9BD-47AC-8A4F-019C2EB3F9E8}" type="presParOf" srcId="{AC6C8379-770B-41A1-9070-07AB5FB3FF78}" destId="{EE872C92-B7DB-49A7-A494-9B49F1C00C41}" srcOrd="2" destOrd="0" presId="urn:microsoft.com/office/officeart/2008/layout/HalfCircleOrganizationChart"/>
    <dgm:cxn modelId="{328AC134-2EE2-4E59-8EA8-CC791AF223F9}" type="presParOf" srcId="{AC6C8379-770B-41A1-9070-07AB5FB3FF78}" destId="{38E9276E-DF2C-4DBE-B86D-266298C8F37A}" srcOrd="3" destOrd="0" presId="urn:microsoft.com/office/officeart/2008/layout/HalfCircleOrganizationChart"/>
    <dgm:cxn modelId="{8C2E1606-074C-4393-8A8F-0C1281C3C857}" type="presParOf" srcId="{38E9276E-DF2C-4DBE-B86D-266298C8F37A}" destId="{DA39E91B-DB53-4BE2-81B2-636BD532BD22}" srcOrd="0" destOrd="0" presId="urn:microsoft.com/office/officeart/2008/layout/HalfCircleOrganizationChart"/>
    <dgm:cxn modelId="{DD54DF07-6DC3-44A0-8281-0A8AF6BAA85D}" type="presParOf" srcId="{DA39E91B-DB53-4BE2-81B2-636BD532BD22}" destId="{1433C509-E4A9-4B9D-8009-A51BC2842FD8}" srcOrd="0" destOrd="0" presId="urn:microsoft.com/office/officeart/2008/layout/HalfCircleOrganizationChart"/>
    <dgm:cxn modelId="{F0695749-8807-4DFA-A4A1-31D2DE885315}" type="presParOf" srcId="{DA39E91B-DB53-4BE2-81B2-636BD532BD22}" destId="{213B81CA-06F2-4959-9AA7-0C1546E4EBF2}" srcOrd="1" destOrd="0" presId="urn:microsoft.com/office/officeart/2008/layout/HalfCircleOrganizationChart"/>
    <dgm:cxn modelId="{8B577D5E-772B-43A9-A7FF-C389F1FF3C5F}" type="presParOf" srcId="{DA39E91B-DB53-4BE2-81B2-636BD532BD22}" destId="{E4099F95-9FE5-467F-A895-739582E2462E}" srcOrd="2" destOrd="0" presId="urn:microsoft.com/office/officeart/2008/layout/HalfCircleOrganizationChart"/>
    <dgm:cxn modelId="{D34FD5DC-A0A9-4638-BC4C-7299C434EE4E}" type="presParOf" srcId="{DA39E91B-DB53-4BE2-81B2-636BD532BD22}" destId="{5D4B67CF-E606-4D6E-8F15-0085653850E7}" srcOrd="3" destOrd="0" presId="urn:microsoft.com/office/officeart/2008/layout/HalfCircleOrganizationChart"/>
    <dgm:cxn modelId="{23A3B0EA-899E-4D9D-8C8F-A09FBB9FFFA8}" type="presParOf" srcId="{38E9276E-DF2C-4DBE-B86D-266298C8F37A}" destId="{45942C34-EB4B-40CB-B2E5-3B784255BB6F}" srcOrd="1" destOrd="0" presId="urn:microsoft.com/office/officeart/2008/layout/HalfCircleOrganizationChart"/>
    <dgm:cxn modelId="{60635017-84B8-4809-8877-9DD1B97A110B}" type="presParOf" srcId="{38E9276E-DF2C-4DBE-B86D-266298C8F37A}" destId="{F3507E9B-2E44-47F8-85A1-862DA10A0280}" srcOrd="2" destOrd="0" presId="urn:microsoft.com/office/officeart/2008/layout/HalfCircleOrganizationChart"/>
    <dgm:cxn modelId="{CDF39D90-5254-4F13-A76D-1C91085602E4}" type="presParOf" srcId="{702626D0-9AA7-4211-8A40-5147DDAE604A}" destId="{BE652F92-2ABA-41D9-B900-8F8EB955189C}" srcOrd="2" destOrd="0" presId="urn:microsoft.com/office/officeart/2008/layout/HalfCircleOrganizationChart"/>
    <dgm:cxn modelId="{A23FFC56-5623-4F53-AAF2-3FC216657F2E}" type="presParOf" srcId="{95DDD8D0-97CD-43FF-ACDF-08BE015C4F15}" destId="{C8EE654D-1A5C-425E-909F-77495037D1E5}" srcOrd="2" destOrd="0" presId="urn:microsoft.com/office/officeart/2008/layout/HalfCircleOrganizationChart"/>
    <dgm:cxn modelId="{A8EACC7A-7355-4027-BF26-0FC677A62C01}" type="presParOf" srcId="{1EC0695C-8F92-45B7-AD0D-B3EE956CD822}" destId="{8B1A212B-5CC2-468B-8A2D-67B89CB83C4E}" srcOrd="1" destOrd="0" presId="urn:microsoft.com/office/officeart/2008/layout/HalfCircleOrganizationChart"/>
    <dgm:cxn modelId="{31536D4B-76E1-4D60-889C-9CC301DA77EC}" type="presParOf" srcId="{8B1A212B-5CC2-468B-8A2D-67B89CB83C4E}" destId="{709397A9-4BC8-42B6-9A8A-4BFDA68B20A2}" srcOrd="0" destOrd="0" presId="urn:microsoft.com/office/officeart/2008/layout/HalfCircleOrganizationChart"/>
    <dgm:cxn modelId="{4F4514E3-3CCC-4AE3-9A05-336B04332984}" type="presParOf" srcId="{709397A9-4BC8-42B6-9A8A-4BFDA68B20A2}" destId="{84578B17-D5F5-4444-8ECC-2DCFAFAE64F8}" srcOrd="0" destOrd="0" presId="urn:microsoft.com/office/officeart/2008/layout/HalfCircleOrganizationChart"/>
    <dgm:cxn modelId="{EB7FB1F2-B06D-48EE-9B04-2D4F3B49DA15}" type="presParOf" srcId="{709397A9-4BC8-42B6-9A8A-4BFDA68B20A2}" destId="{4926EBEF-11D7-4DF7-B787-C92670A77330}" srcOrd="1" destOrd="0" presId="urn:microsoft.com/office/officeart/2008/layout/HalfCircleOrganizationChart"/>
    <dgm:cxn modelId="{3EFE94C3-722B-486E-B782-D2AA295C1A36}" type="presParOf" srcId="{709397A9-4BC8-42B6-9A8A-4BFDA68B20A2}" destId="{B401E5C3-AC5F-4209-BDE2-08E2659B5772}" srcOrd="2" destOrd="0" presId="urn:microsoft.com/office/officeart/2008/layout/HalfCircleOrganizationChart"/>
    <dgm:cxn modelId="{3F4FBAE5-2916-4D18-A2D1-A3EBDA81A369}" type="presParOf" srcId="{709397A9-4BC8-42B6-9A8A-4BFDA68B20A2}" destId="{FA17B1D2-7550-4B50-A812-037B1CF8FAE6}" srcOrd="3" destOrd="0" presId="urn:microsoft.com/office/officeart/2008/layout/HalfCircleOrganizationChart"/>
    <dgm:cxn modelId="{C67F01CF-B51E-4E61-B045-CBF7616B3AC0}" type="presParOf" srcId="{8B1A212B-5CC2-468B-8A2D-67B89CB83C4E}" destId="{E9A6E1BE-C311-4C61-BF09-5B1185715405}" srcOrd="1" destOrd="0" presId="urn:microsoft.com/office/officeart/2008/layout/HalfCircleOrganizationChart"/>
    <dgm:cxn modelId="{EC76C5EC-7056-430F-88A8-5B2F417A749F}" type="presParOf" srcId="{E9A6E1BE-C311-4C61-BF09-5B1185715405}" destId="{24EB8168-F902-443A-A9E4-69E92ED6ABA8}" srcOrd="0" destOrd="0" presId="urn:microsoft.com/office/officeart/2008/layout/HalfCircleOrganizationChart"/>
    <dgm:cxn modelId="{DF07DCB2-06B2-4D60-B8E4-A3C2F6973C87}" type="presParOf" srcId="{E9A6E1BE-C311-4C61-BF09-5B1185715405}" destId="{25D5EBC8-7C03-4678-A744-B0EADAFA8604}" srcOrd="1" destOrd="0" presId="urn:microsoft.com/office/officeart/2008/layout/HalfCircleOrganizationChart"/>
    <dgm:cxn modelId="{4811C727-6C8E-4E8B-B069-10CF400D0CE4}" type="presParOf" srcId="{25D5EBC8-7C03-4678-A744-B0EADAFA8604}" destId="{D1FD6B93-395C-4167-A537-EDF90DC0D23B}" srcOrd="0" destOrd="0" presId="urn:microsoft.com/office/officeart/2008/layout/HalfCircleOrganizationChart"/>
    <dgm:cxn modelId="{3335C088-E455-4928-8601-A58361F3E706}" type="presParOf" srcId="{D1FD6B93-395C-4167-A537-EDF90DC0D23B}" destId="{6467D4D7-F310-4F79-B772-5BC72BA3438D}" srcOrd="0" destOrd="0" presId="urn:microsoft.com/office/officeart/2008/layout/HalfCircleOrganizationChart"/>
    <dgm:cxn modelId="{2CEDEDC3-A1DD-4F1C-A0AD-F75EBD00868C}" type="presParOf" srcId="{D1FD6B93-395C-4167-A537-EDF90DC0D23B}" destId="{B094AC24-60C3-4F98-942E-7A134D3F4999}" srcOrd="1" destOrd="0" presId="urn:microsoft.com/office/officeart/2008/layout/HalfCircleOrganizationChart"/>
    <dgm:cxn modelId="{B1B82CA6-0372-47F9-BA39-7217650A82E8}" type="presParOf" srcId="{D1FD6B93-395C-4167-A537-EDF90DC0D23B}" destId="{E8386745-3FA0-453B-B19E-B8485C705F8F}" srcOrd="2" destOrd="0" presId="urn:microsoft.com/office/officeart/2008/layout/HalfCircleOrganizationChart"/>
    <dgm:cxn modelId="{6F4DB36D-A46E-42D3-9028-F9D8BEB0F0B9}" type="presParOf" srcId="{D1FD6B93-395C-4167-A537-EDF90DC0D23B}" destId="{400A1D81-2BEC-40A4-81FE-93939B2DCC4E}" srcOrd="3" destOrd="0" presId="urn:microsoft.com/office/officeart/2008/layout/HalfCircleOrganizationChart"/>
    <dgm:cxn modelId="{2B77FB25-7C85-4D88-A427-77D1E2E51477}" type="presParOf" srcId="{25D5EBC8-7C03-4678-A744-B0EADAFA8604}" destId="{6E64AE8A-68ED-4C8E-B924-2492A15AFB82}" srcOrd="1" destOrd="0" presId="urn:microsoft.com/office/officeart/2008/layout/HalfCircleOrganizationChart"/>
    <dgm:cxn modelId="{A40A5E86-C9A8-43B3-949E-68531AB684FA}" type="presParOf" srcId="{25D5EBC8-7C03-4678-A744-B0EADAFA8604}" destId="{325BCBC6-64E2-4595-A062-76FE0B1C5262}" srcOrd="2" destOrd="0" presId="urn:microsoft.com/office/officeart/2008/layout/HalfCircleOrganizationChart"/>
    <dgm:cxn modelId="{7FB242FC-A6C9-4400-9A9A-7B77867A226A}" type="presParOf" srcId="{8B1A212B-5CC2-468B-8A2D-67B89CB83C4E}" destId="{5BC5D728-53C5-4175-88FB-D6059229C796}"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AD0E7-1F4A-4A91-BDCA-B1B9DC2CF798}">
      <dsp:nvSpPr>
        <dsp:cNvPr id="0" name=""/>
        <dsp:cNvSpPr/>
      </dsp:nvSpPr>
      <dsp:spPr>
        <a:xfrm>
          <a:off x="3809927" y="2736300"/>
          <a:ext cx="2286072" cy="1300480"/>
        </a:xfrm>
        <a:prstGeom prst="roundRect">
          <a:avLst>
            <a:gd name="adj" fmla="val 10000"/>
          </a:avLst>
        </a:prstGeom>
        <a:solidFill>
          <a:schemeClr val="accent4">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r" defTabSz="444500">
            <a:lnSpc>
              <a:spcPct val="90000"/>
            </a:lnSpc>
            <a:spcBef>
              <a:spcPct val="0"/>
            </a:spcBef>
            <a:spcAft>
              <a:spcPct val="15000"/>
            </a:spcAft>
            <a:buNone/>
          </a:pPr>
          <a:r>
            <a:rPr lang="en-US" sz="1000" kern="1200" dirty="0">
              <a:solidFill>
                <a:schemeClr val="tx1"/>
              </a:solidFill>
            </a:rPr>
            <a:t>Attract game </a:t>
          </a:r>
          <a:r>
            <a:rPr lang="en-US" sz="1000" kern="1200" dirty="0" err="1">
              <a:solidFill>
                <a:schemeClr val="tx1"/>
              </a:solidFill>
            </a:rPr>
            <a:t>devs</a:t>
          </a:r>
          <a:r>
            <a:rPr lang="en-US" sz="1000" kern="1200" dirty="0">
              <a:solidFill>
                <a:schemeClr val="tx1"/>
              </a:solidFill>
            </a:rPr>
            <a:t>, Support player acquisition, revenue generation</a:t>
          </a:r>
        </a:p>
        <a:p>
          <a:pPr marL="57150" lvl="1" indent="-57150" algn="r" defTabSz="444500">
            <a:lnSpc>
              <a:spcPct val="90000"/>
            </a:lnSpc>
            <a:spcBef>
              <a:spcPct val="0"/>
            </a:spcBef>
            <a:spcAft>
              <a:spcPct val="15000"/>
            </a:spcAft>
            <a:buNone/>
          </a:pPr>
          <a:r>
            <a:rPr lang="en-US" sz="1000" kern="1200" dirty="0">
              <a:solidFill>
                <a:schemeClr val="tx1"/>
              </a:solidFill>
            </a:rPr>
            <a:t>Positive ROI</a:t>
          </a:r>
        </a:p>
        <a:p>
          <a:pPr marL="57150" lvl="1" indent="-57150" algn="r" defTabSz="444500">
            <a:lnSpc>
              <a:spcPct val="90000"/>
            </a:lnSpc>
            <a:spcBef>
              <a:spcPct val="0"/>
            </a:spcBef>
            <a:spcAft>
              <a:spcPct val="15000"/>
            </a:spcAft>
            <a:buNone/>
          </a:pPr>
          <a:r>
            <a:rPr lang="en-US" sz="1000" kern="1200" dirty="0">
              <a:solidFill>
                <a:schemeClr val="tx1"/>
              </a:solidFill>
            </a:rPr>
            <a:t>(Host Game Awards?)</a:t>
          </a:r>
        </a:p>
      </dsp:txBody>
      <dsp:txXfrm>
        <a:off x="4524316" y="3089987"/>
        <a:ext cx="1543116" cy="918226"/>
      </dsp:txXfrm>
    </dsp:sp>
    <dsp:sp modelId="{40E3DA04-D4F8-426C-9BD5-A7F6CF0E72D5}">
      <dsp:nvSpPr>
        <dsp:cNvPr id="0" name=""/>
        <dsp:cNvSpPr/>
      </dsp:nvSpPr>
      <dsp:spPr>
        <a:xfrm>
          <a:off x="35287" y="2731970"/>
          <a:ext cx="2742062" cy="1300480"/>
        </a:xfrm>
        <a:prstGeom prst="roundRect">
          <a:avLst>
            <a:gd name="adj" fmla="val 10000"/>
          </a:avLst>
        </a:prstGeom>
        <a:solidFill>
          <a:schemeClr val="accent4">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ctr" defTabSz="488950">
            <a:lnSpc>
              <a:spcPct val="90000"/>
            </a:lnSpc>
            <a:spcBef>
              <a:spcPct val="0"/>
            </a:spcBef>
            <a:spcAft>
              <a:spcPct val="15000"/>
            </a:spcAft>
            <a:buNone/>
          </a:pPr>
          <a:endParaRPr lang="en-US" sz="1100" kern="1200" dirty="0">
            <a:solidFill>
              <a:schemeClr val="tx1"/>
            </a:solidFill>
          </a:endParaRPr>
        </a:p>
        <a:p>
          <a:pPr marL="57150" lvl="1" indent="-57150" algn="l" defTabSz="488950">
            <a:lnSpc>
              <a:spcPct val="90000"/>
            </a:lnSpc>
            <a:spcBef>
              <a:spcPct val="0"/>
            </a:spcBef>
            <a:spcAft>
              <a:spcPct val="15000"/>
            </a:spcAft>
            <a:buNone/>
          </a:pPr>
          <a:r>
            <a:rPr lang="en-US" sz="1100" kern="1200" dirty="0">
              <a:solidFill>
                <a:schemeClr val="tx1"/>
              </a:solidFill>
            </a:rPr>
            <a:t>Game development, sales, player volume, revenue generation</a:t>
          </a:r>
        </a:p>
        <a:p>
          <a:pPr marL="57150" lvl="1" indent="-57150" algn="l" defTabSz="488950">
            <a:lnSpc>
              <a:spcPct val="90000"/>
            </a:lnSpc>
            <a:spcBef>
              <a:spcPct val="0"/>
            </a:spcBef>
            <a:spcAft>
              <a:spcPct val="15000"/>
            </a:spcAft>
            <a:buNone/>
          </a:pPr>
          <a:r>
            <a:rPr lang="en-US" sz="1100" kern="1200" dirty="0">
              <a:solidFill>
                <a:schemeClr val="tx1"/>
              </a:solidFill>
            </a:rPr>
            <a:t>Positive ROI</a:t>
          </a:r>
        </a:p>
      </dsp:txBody>
      <dsp:txXfrm>
        <a:off x="63854" y="3085657"/>
        <a:ext cx="1862309" cy="918226"/>
      </dsp:txXfrm>
    </dsp:sp>
    <dsp:sp modelId="{21645374-C5D2-4CDB-A6A9-E345872B56A1}">
      <dsp:nvSpPr>
        <dsp:cNvPr id="0" name=""/>
        <dsp:cNvSpPr/>
      </dsp:nvSpPr>
      <dsp:spPr>
        <a:xfrm>
          <a:off x="4218454" y="0"/>
          <a:ext cx="1871238" cy="1300480"/>
        </a:xfrm>
        <a:prstGeom prst="roundRect">
          <a:avLst>
            <a:gd name="adj" fmla="val 10000"/>
          </a:avLst>
        </a:prstGeom>
        <a:solidFill>
          <a:schemeClr val="accent4">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r" defTabSz="488950">
            <a:lnSpc>
              <a:spcPct val="90000"/>
            </a:lnSpc>
            <a:spcBef>
              <a:spcPct val="0"/>
            </a:spcBef>
            <a:spcAft>
              <a:spcPct val="15000"/>
            </a:spcAft>
            <a:buNone/>
          </a:pPr>
          <a:r>
            <a:rPr lang="en-US" sz="1100" kern="1200" dirty="0">
              <a:solidFill>
                <a:schemeClr val="tx1"/>
              </a:solidFill>
            </a:rPr>
            <a:t>Game development, Player CPI volume, revenue generation</a:t>
          </a:r>
        </a:p>
        <a:p>
          <a:pPr marL="57150" lvl="1" indent="-57150" algn="r" defTabSz="488950">
            <a:lnSpc>
              <a:spcPct val="90000"/>
            </a:lnSpc>
            <a:spcBef>
              <a:spcPct val="0"/>
            </a:spcBef>
            <a:spcAft>
              <a:spcPct val="15000"/>
            </a:spcAft>
            <a:buNone/>
          </a:pPr>
          <a:r>
            <a:rPr lang="en-US" sz="1100" kern="1200" dirty="0">
              <a:solidFill>
                <a:schemeClr val="tx1"/>
              </a:solidFill>
            </a:rPr>
            <a:t>Positive ROI</a:t>
          </a:r>
        </a:p>
      </dsp:txBody>
      <dsp:txXfrm>
        <a:off x="4808392" y="28567"/>
        <a:ext cx="1252733" cy="918226"/>
      </dsp:txXfrm>
    </dsp:sp>
    <dsp:sp modelId="{469B2A74-004B-4507-85DD-72CD7928FC02}">
      <dsp:nvSpPr>
        <dsp:cNvPr id="0" name=""/>
        <dsp:cNvSpPr/>
      </dsp:nvSpPr>
      <dsp:spPr>
        <a:xfrm>
          <a:off x="249871" y="0"/>
          <a:ext cx="2168867" cy="1300480"/>
        </a:xfrm>
        <a:prstGeom prst="roundRect">
          <a:avLst>
            <a:gd name="adj" fmla="val 10000"/>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None/>
          </a:pPr>
          <a:r>
            <a:rPr lang="en-US" sz="1100" kern="1200" dirty="0">
              <a:solidFill>
                <a:schemeClr val="bg1"/>
              </a:solidFill>
            </a:rPr>
            <a:t>Revenue &amp; growth, CSR, knowledge leader in games industry, employee advocacy, training, social responsibility</a:t>
          </a:r>
        </a:p>
      </dsp:txBody>
      <dsp:txXfrm>
        <a:off x="278438" y="28567"/>
        <a:ext cx="1461073" cy="918226"/>
      </dsp:txXfrm>
    </dsp:sp>
    <dsp:sp modelId="{ABF4E2C5-4E6E-4AA9-9890-5199C9D3074C}">
      <dsp:nvSpPr>
        <dsp:cNvPr id="0" name=""/>
        <dsp:cNvSpPr/>
      </dsp:nvSpPr>
      <dsp:spPr>
        <a:xfrm>
          <a:off x="1175790" y="231647"/>
          <a:ext cx="1903427" cy="1759712"/>
        </a:xfrm>
        <a:prstGeom prst="pieWedg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Corporate</a:t>
          </a:r>
        </a:p>
      </dsp:txBody>
      <dsp:txXfrm>
        <a:off x="1733291" y="747055"/>
        <a:ext cx="1345926" cy="1244304"/>
      </dsp:txXfrm>
    </dsp:sp>
    <dsp:sp modelId="{14D219FD-148D-40EA-9DD5-025D82210EA8}">
      <dsp:nvSpPr>
        <dsp:cNvPr id="0" name=""/>
        <dsp:cNvSpPr/>
      </dsp:nvSpPr>
      <dsp:spPr>
        <a:xfrm rot="5400000">
          <a:off x="3088640" y="159790"/>
          <a:ext cx="1759712" cy="1903427"/>
        </a:xfrm>
        <a:prstGeom prst="pieWedg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Casual Games</a:t>
          </a:r>
        </a:p>
      </dsp:txBody>
      <dsp:txXfrm rot="-5400000">
        <a:off x="3016783" y="747056"/>
        <a:ext cx="1345926" cy="1244304"/>
      </dsp:txXfrm>
    </dsp:sp>
    <dsp:sp modelId="{2B7FE03E-906C-4883-BABB-960079C4E8BA}">
      <dsp:nvSpPr>
        <dsp:cNvPr id="0" name=""/>
        <dsp:cNvSpPr/>
      </dsp:nvSpPr>
      <dsp:spPr>
        <a:xfrm rot="10800000">
          <a:off x="3016782" y="2072640"/>
          <a:ext cx="1903427" cy="1759712"/>
        </a:xfrm>
        <a:prstGeom prst="pieWedg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b="1" kern="1200" dirty="0">
              <a:solidFill>
                <a:schemeClr val="tx1"/>
              </a:solidFill>
            </a:rPr>
            <a:t>Games Publishing</a:t>
          </a:r>
          <a:endParaRPr lang="en-US" sz="2000" b="1" kern="1200" dirty="0">
            <a:solidFill>
              <a:schemeClr val="tx1"/>
            </a:solidFill>
          </a:endParaRPr>
        </a:p>
      </dsp:txBody>
      <dsp:txXfrm rot="10800000">
        <a:off x="3016782" y="2072640"/>
        <a:ext cx="1345926" cy="1244304"/>
      </dsp:txXfrm>
    </dsp:sp>
    <dsp:sp modelId="{C0D9FC27-C824-4BF6-9C9A-B6C1B7B08606}">
      <dsp:nvSpPr>
        <dsp:cNvPr id="0" name=""/>
        <dsp:cNvSpPr/>
      </dsp:nvSpPr>
      <dsp:spPr>
        <a:xfrm rot="16200000">
          <a:off x="1247648" y="2000782"/>
          <a:ext cx="1759712" cy="1903427"/>
        </a:xfrm>
        <a:prstGeom prst="pieWedg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PC &amp; Console Games</a:t>
          </a:r>
        </a:p>
      </dsp:txBody>
      <dsp:txXfrm rot="5400000">
        <a:off x="1733292" y="2072640"/>
        <a:ext cx="1345926" cy="1244304"/>
      </dsp:txXfrm>
    </dsp:sp>
    <dsp:sp modelId="{9B86AB65-B605-4C43-9680-B57442E8F972}">
      <dsp:nvSpPr>
        <dsp:cNvPr id="0" name=""/>
        <dsp:cNvSpPr/>
      </dsp:nvSpPr>
      <dsp:spPr>
        <a:xfrm>
          <a:off x="2744216" y="1666240"/>
          <a:ext cx="607568" cy="528320"/>
        </a:xfrm>
        <a:prstGeom prst="circularArrow">
          <a:avLst/>
        </a:prstGeom>
        <a:solidFill>
          <a:srgbClr val="FFC0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AB11D1B-BEBD-4075-A98A-AF10150B19A2}">
      <dsp:nvSpPr>
        <dsp:cNvPr id="0" name=""/>
        <dsp:cNvSpPr/>
      </dsp:nvSpPr>
      <dsp:spPr>
        <a:xfrm rot="10800000">
          <a:off x="2744216" y="1869440"/>
          <a:ext cx="607568" cy="528320"/>
        </a:xfrm>
        <a:prstGeom prst="circularArrow">
          <a:avLst/>
        </a:prstGeom>
        <a:solidFill>
          <a:srgbClr val="FFC0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24911-3BA9-43ED-B814-DD77FE2F1A1E}">
      <dsp:nvSpPr>
        <dsp:cNvPr id="0" name=""/>
        <dsp:cNvSpPr/>
      </dsp:nvSpPr>
      <dsp:spPr>
        <a:xfrm>
          <a:off x="5200633" y="3497572"/>
          <a:ext cx="273231" cy="837911"/>
        </a:xfrm>
        <a:custGeom>
          <a:avLst/>
          <a:gdLst/>
          <a:ahLst/>
          <a:cxnLst/>
          <a:rect l="0" t="0" r="0" b="0"/>
          <a:pathLst>
            <a:path>
              <a:moveTo>
                <a:pt x="0" y="0"/>
              </a:moveTo>
              <a:lnTo>
                <a:pt x="0" y="837911"/>
              </a:lnTo>
              <a:lnTo>
                <a:pt x="273231" y="837911"/>
              </a:lnTo>
            </a:path>
          </a:pathLst>
        </a:custGeom>
        <a:noFill/>
        <a:ln w="12700" cap="flat" cmpd="sng" algn="ctr">
          <a:solidFill>
            <a:schemeClr val="accent6">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6B25742B-ED0D-48C5-AED9-C5087089B755}">
      <dsp:nvSpPr>
        <dsp:cNvPr id="0" name=""/>
        <dsp:cNvSpPr/>
      </dsp:nvSpPr>
      <dsp:spPr>
        <a:xfrm>
          <a:off x="5883532" y="2207927"/>
          <a:ext cx="91440" cy="378872"/>
        </a:xfrm>
        <a:custGeom>
          <a:avLst/>
          <a:gdLst/>
          <a:ahLst/>
          <a:cxnLst/>
          <a:rect l="0" t="0" r="0" b="0"/>
          <a:pathLst>
            <a:path>
              <a:moveTo>
                <a:pt x="45720" y="0"/>
              </a:moveTo>
              <a:lnTo>
                <a:pt x="45720" y="378872"/>
              </a:lnTo>
            </a:path>
          </a:pathLst>
        </a:custGeom>
        <a:noFill/>
        <a:ln w="1270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6B773AE6-E2DF-4353-A8DB-9C9649E429AC}">
      <dsp:nvSpPr>
        <dsp:cNvPr id="0" name=""/>
        <dsp:cNvSpPr/>
      </dsp:nvSpPr>
      <dsp:spPr>
        <a:xfrm>
          <a:off x="3725181" y="910977"/>
          <a:ext cx="2204070" cy="386176"/>
        </a:xfrm>
        <a:custGeom>
          <a:avLst/>
          <a:gdLst/>
          <a:ahLst/>
          <a:cxnLst/>
          <a:rect l="0" t="0" r="0" b="0"/>
          <a:pathLst>
            <a:path>
              <a:moveTo>
                <a:pt x="0" y="0"/>
              </a:moveTo>
              <a:lnTo>
                <a:pt x="0" y="194914"/>
              </a:lnTo>
              <a:lnTo>
                <a:pt x="2204070" y="194914"/>
              </a:lnTo>
              <a:lnTo>
                <a:pt x="2204070" y="386176"/>
              </a:lnTo>
            </a:path>
          </a:pathLst>
        </a:custGeom>
        <a:noFill/>
        <a:ln w="1270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97232AB4-D987-46B6-8672-95104CDDCCEF}">
      <dsp:nvSpPr>
        <dsp:cNvPr id="0" name=""/>
        <dsp:cNvSpPr/>
      </dsp:nvSpPr>
      <dsp:spPr>
        <a:xfrm>
          <a:off x="2996563" y="3497572"/>
          <a:ext cx="273231" cy="837911"/>
        </a:xfrm>
        <a:custGeom>
          <a:avLst/>
          <a:gdLst/>
          <a:ahLst/>
          <a:cxnLst/>
          <a:rect l="0" t="0" r="0" b="0"/>
          <a:pathLst>
            <a:path>
              <a:moveTo>
                <a:pt x="0" y="0"/>
              </a:moveTo>
              <a:lnTo>
                <a:pt x="0" y="837911"/>
              </a:lnTo>
              <a:lnTo>
                <a:pt x="273231" y="837911"/>
              </a:lnTo>
            </a:path>
          </a:pathLst>
        </a:custGeom>
        <a:noFill/>
        <a:ln w="12700" cap="flat" cmpd="sng" algn="ctr">
          <a:solidFill>
            <a:schemeClr val="accent6">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7B9C131B-E595-4BD2-AA9B-B07DFA1B09B7}">
      <dsp:nvSpPr>
        <dsp:cNvPr id="0" name=""/>
        <dsp:cNvSpPr/>
      </dsp:nvSpPr>
      <dsp:spPr>
        <a:xfrm>
          <a:off x="3679461" y="2204275"/>
          <a:ext cx="91440" cy="382524"/>
        </a:xfrm>
        <a:custGeom>
          <a:avLst/>
          <a:gdLst/>
          <a:ahLst/>
          <a:cxnLst/>
          <a:rect l="0" t="0" r="0" b="0"/>
          <a:pathLst>
            <a:path>
              <a:moveTo>
                <a:pt x="45720" y="0"/>
              </a:moveTo>
              <a:lnTo>
                <a:pt x="45720" y="382524"/>
              </a:lnTo>
            </a:path>
          </a:pathLst>
        </a:custGeom>
        <a:noFill/>
        <a:ln w="1270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459DA41B-E3CC-4EE2-B7DD-7A1C3DEF1E97}">
      <dsp:nvSpPr>
        <dsp:cNvPr id="0" name=""/>
        <dsp:cNvSpPr/>
      </dsp:nvSpPr>
      <dsp:spPr>
        <a:xfrm>
          <a:off x="3679461" y="910977"/>
          <a:ext cx="91440" cy="382524"/>
        </a:xfrm>
        <a:custGeom>
          <a:avLst/>
          <a:gdLst/>
          <a:ahLst/>
          <a:cxnLst/>
          <a:rect l="0" t="0" r="0" b="0"/>
          <a:pathLst>
            <a:path>
              <a:moveTo>
                <a:pt x="45720" y="0"/>
              </a:moveTo>
              <a:lnTo>
                <a:pt x="45720" y="382524"/>
              </a:lnTo>
            </a:path>
          </a:pathLst>
        </a:custGeom>
        <a:noFill/>
        <a:ln w="1270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DAF64C19-9AC4-497D-8EAC-884BB6D7980B}">
      <dsp:nvSpPr>
        <dsp:cNvPr id="0" name=""/>
        <dsp:cNvSpPr/>
      </dsp:nvSpPr>
      <dsp:spPr>
        <a:xfrm>
          <a:off x="792493" y="3497572"/>
          <a:ext cx="273231" cy="837911"/>
        </a:xfrm>
        <a:custGeom>
          <a:avLst/>
          <a:gdLst/>
          <a:ahLst/>
          <a:cxnLst/>
          <a:rect l="0" t="0" r="0" b="0"/>
          <a:pathLst>
            <a:path>
              <a:moveTo>
                <a:pt x="0" y="0"/>
              </a:moveTo>
              <a:lnTo>
                <a:pt x="0" y="837911"/>
              </a:lnTo>
              <a:lnTo>
                <a:pt x="273231" y="837911"/>
              </a:lnTo>
            </a:path>
          </a:pathLst>
        </a:custGeom>
        <a:noFill/>
        <a:ln w="12700" cap="flat" cmpd="sng" algn="ctr">
          <a:solidFill>
            <a:schemeClr val="accent6">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65742F81-5809-437B-BC6E-892156C71B98}">
      <dsp:nvSpPr>
        <dsp:cNvPr id="0" name=""/>
        <dsp:cNvSpPr/>
      </dsp:nvSpPr>
      <dsp:spPr>
        <a:xfrm>
          <a:off x="1475391" y="2204275"/>
          <a:ext cx="91440" cy="382524"/>
        </a:xfrm>
        <a:custGeom>
          <a:avLst/>
          <a:gdLst/>
          <a:ahLst/>
          <a:cxnLst/>
          <a:rect l="0" t="0" r="0" b="0"/>
          <a:pathLst>
            <a:path>
              <a:moveTo>
                <a:pt x="45720" y="0"/>
              </a:moveTo>
              <a:lnTo>
                <a:pt x="45720" y="382524"/>
              </a:lnTo>
            </a:path>
          </a:pathLst>
        </a:custGeom>
        <a:noFill/>
        <a:ln w="12700" cap="flat" cmpd="sng" algn="ctr">
          <a:solidFill>
            <a:schemeClr val="accent5">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9D3CA453-7FDB-4E06-88E9-8E44FF9FD486}">
      <dsp:nvSpPr>
        <dsp:cNvPr id="0" name=""/>
        <dsp:cNvSpPr/>
      </dsp:nvSpPr>
      <dsp:spPr>
        <a:xfrm>
          <a:off x="1521111" y="910977"/>
          <a:ext cx="2204070" cy="382524"/>
        </a:xfrm>
        <a:custGeom>
          <a:avLst/>
          <a:gdLst/>
          <a:ahLst/>
          <a:cxnLst/>
          <a:rect l="0" t="0" r="0" b="0"/>
          <a:pathLst>
            <a:path>
              <a:moveTo>
                <a:pt x="2204070" y="0"/>
              </a:moveTo>
              <a:lnTo>
                <a:pt x="2204070" y="191262"/>
              </a:lnTo>
              <a:lnTo>
                <a:pt x="0" y="191262"/>
              </a:lnTo>
              <a:lnTo>
                <a:pt x="0" y="382524"/>
              </a:lnTo>
            </a:path>
          </a:pathLst>
        </a:custGeom>
        <a:noFill/>
        <a:ln w="12700" cap="flat" cmpd="sng" algn="ctr">
          <a:solidFill>
            <a:schemeClr val="accent4">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8257E5B5-3790-4D1A-8C80-69C205BF17A4}">
      <dsp:nvSpPr>
        <dsp:cNvPr id="0" name=""/>
        <dsp:cNvSpPr/>
      </dsp:nvSpPr>
      <dsp:spPr>
        <a:xfrm>
          <a:off x="2814408" y="204"/>
          <a:ext cx="1821545" cy="910772"/>
        </a:xfrm>
        <a:prstGeom prst="rect">
          <a:avLst/>
        </a:prstGeom>
        <a:solidFill>
          <a:schemeClr val="accent2">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t>Kwalee</a:t>
          </a:r>
        </a:p>
      </dsp:txBody>
      <dsp:txXfrm>
        <a:off x="2814408" y="204"/>
        <a:ext cx="1821545" cy="910772"/>
      </dsp:txXfrm>
    </dsp:sp>
    <dsp:sp modelId="{D0C0796F-5A3F-4C08-84AC-5767BC2DE92B}">
      <dsp:nvSpPr>
        <dsp:cNvPr id="0" name=""/>
        <dsp:cNvSpPr/>
      </dsp:nvSpPr>
      <dsp:spPr>
        <a:xfrm>
          <a:off x="610338" y="1293502"/>
          <a:ext cx="1821545" cy="910772"/>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Casual Mobile</a:t>
          </a:r>
        </a:p>
        <a:p>
          <a:pPr marL="0" lvl="0" indent="0" algn="ctr" defTabSz="577850">
            <a:lnSpc>
              <a:spcPct val="90000"/>
            </a:lnSpc>
            <a:spcBef>
              <a:spcPct val="0"/>
            </a:spcBef>
            <a:spcAft>
              <a:spcPct val="35000"/>
            </a:spcAft>
            <a:buNone/>
          </a:pPr>
          <a:r>
            <a:rPr lang="en-GB" sz="1300" kern="1200" dirty="0"/>
            <a:t>AKA</a:t>
          </a:r>
        </a:p>
        <a:p>
          <a:pPr marL="0" lvl="0" indent="0" algn="ctr" defTabSz="577850">
            <a:lnSpc>
              <a:spcPct val="90000"/>
            </a:lnSpc>
            <a:spcBef>
              <a:spcPct val="0"/>
            </a:spcBef>
            <a:spcAft>
              <a:spcPct val="35000"/>
            </a:spcAft>
            <a:buNone/>
          </a:pPr>
          <a:r>
            <a:rPr lang="en-GB" sz="1300" kern="1200" dirty="0"/>
            <a:t>Kwalee Mobile Games</a:t>
          </a:r>
        </a:p>
      </dsp:txBody>
      <dsp:txXfrm>
        <a:off x="610338" y="1293502"/>
        <a:ext cx="1821545" cy="910772"/>
      </dsp:txXfrm>
    </dsp:sp>
    <dsp:sp modelId="{20E258B2-04E6-4CD8-9DB7-5E425042F27E}">
      <dsp:nvSpPr>
        <dsp:cNvPr id="0" name=""/>
        <dsp:cNvSpPr/>
      </dsp:nvSpPr>
      <dsp:spPr>
        <a:xfrm>
          <a:off x="610338" y="2586799"/>
          <a:ext cx="1821545" cy="910772"/>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Multiple Hyper Casual &amp; Casual Game Sub Brands</a:t>
          </a:r>
        </a:p>
      </dsp:txBody>
      <dsp:txXfrm>
        <a:off x="610338" y="2586799"/>
        <a:ext cx="1821545" cy="910772"/>
      </dsp:txXfrm>
    </dsp:sp>
    <dsp:sp modelId="{66AB0F34-23D3-4F77-B751-E1A99F45149E}">
      <dsp:nvSpPr>
        <dsp:cNvPr id="0" name=""/>
        <dsp:cNvSpPr/>
      </dsp:nvSpPr>
      <dsp:spPr>
        <a:xfrm>
          <a:off x="1065724" y="3880097"/>
          <a:ext cx="1821545" cy="910772"/>
        </a:xfrm>
        <a:prstGeom prst="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Draw It</a:t>
          </a:r>
        </a:p>
        <a:p>
          <a:pPr marL="0" lvl="0" indent="0" algn="ctr" defTabSz="577850">
            <a:lnSpc>
              <a:spcPct val="90000"/>
            </a:lnSpc>
            <a:spcBef>
              <a:spcPct val="0"/>
            </a:spcBef>
            <a:spcAft>
              <a:spcPct val="35000"/>
            </a:spcAft>
            <a:buNone/>
          </a:pPr>
          <a:r>
            <a:rPr lang="en-GB" sz="1300" kern="1200" dirty="0"/>
            <a:t>Built by Kwalee</a:t>
          </a:r>
        </a:p>
      </dsp:txBody>
      <dsp:txXfrm>
        <a:off x="1065724" y="3880097"/>
        <a:ext cx="1821545" cy="910772"/>
      </dsp:txXfrm>
    </dsp:sp>
    <dsp:sp modelId="{084F0F29-CBF5-48C0-BA81-EB3359A80EE2}">
      <dsp:nvSpPr>
        <dsp:cNvPr id="0" name=""/>
        <dsp:cNvSpPr/>
      </dsp:nvSpPr>
      <dsp:spPr>
        <a:xfrm>
          <a:off x="2814408" y="1293502"/>
          <a:ext cx="1821545" cy="910772"/>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PC &amp; Console</a:t>
          </a:r>
        </a:p>
        <a:p>
          <a:pPr marL="0" lvl="0" indent="0" algn="ctr" defTabSz="577850">
            <a:lnSpc>
              <a:spcPct val="90000"/>
            </a:lnSpc>
            <a:spcBef>
              <a:spcPct val="0"/>
            </a:spcBef>
            <a:spcAft>
              <a:spcPct val="35000"/>
            </a:spcAft>
            <a:buNone/>
          </a:pPr>
          <a:r>
            <a:rPr lang="en-GB" sz="1300" kern="1200" dirty="0"/>
            <a:t>AKA</a:t>
          </a:r>
        </a:p>
        <a:p>
          <a:pPr marL="0" lvl="0" indent="0" algn="ctr" defTabSz="577850">
            <a:lnSpc>
              <a:spcPct val="90000"/>
            </a:lnSpc>
            <a:spcBef>
              <a:spcPct val="0"/>
            </a:spcBef>
            <a:spcAft>
              <a:spcPct val="35000"/>
            </a:spcAft>
            <a:buNone/>
          </a:pPr>
          <a:r>
            <a:rPr lang="en-GB" sz="1300" kern="1200" dirty="0"/>
            <a:t>Kwalee Gaming Brands </a:t>
          </a:r>
        </a:p>
      </dsp:txBody>
      <dsp:txXfrm>
        <a:off x="2814408" y="1293502"/>
        <a:ext cx="1821545" cy="910772"/>
      </dsp:txXfrm>
    </dsp:sp>
    <dsp:sp modelId="{A9C1A763-31D1-468D-9D97-B841E139D700}">
      <dsp:nvSpPr>
        <dsp:cNvPr id="0" name=""/>
        <dsp:cNvSpPr/>
      </dsp:nvSpPr>
      <dsp:spPr>
        <a:xfrm>
          <a:off x="2814408" y="2586799"/>
          <a:ext cx="1821545" cy="910772"/>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Multiple Game Sub-Brands</a:t>
          </a:r>
        </a:p>
      </dsp:txBody>
      <dsp:txXfrm>
        <a:off x="2814408" y="2586799"/>
        <a:ext cx="1821545" cy="910772"/>
      </dsp:txXfrm>
    </dsp:sp>
    <dsp:sp modelId="{6EEE9660-29DC-431A-9503-616E6AECB859}">
      <dsp:nvSpPr>
        <dsp:cNvPr id="0" name=""/>
        <dsp:cNvSpPr/>
      </dsp:nvSpPr>
      <dsp:spPr>
        <a:xfrm>
          <a:off x="3269795" y="3880097"/>
          <a:ext cx="1821545" cy="910772"/>
        </a:xfrm>
        <a:prstGeom prst="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SCATHE </a:t>
          </a:r>
        </a:p>
        <a:p>
          <a:pPr marL="0" lvl="0" indent="0" algn="ctr" defTabSz="577850">
            <a:lnSpc>
              <a:spcPct val="90000"/>
            </a:lnSpc>
            <a:spcBef>
              <a:spcPct val="0"/>
            </a:spcBef>
            <a:spcAft>
              <a:spcPct val="35000"/>
            </a:spcAft>
            <a:buNone/>
          </a:pPr>
          <a:r>
            <a:rPr lang="en-GB" sz="1300" kern="1200" dirty="0"/>
            <a:t>A Kwalee Game</a:t>
          </a:r>
        </a:p>
      </dsp:txBody>
      <dsp:txXfrm>
        <a:off x="3269795" y="3880097"/>
        <a:ext cx="1821545" cy="910772"/>
      </dsp:txXfrm>
    </dsp:sp>
    <dsp:sp modelId="{9D8F3E94-72EF-402D-8968-8005BB17B747}">
      <dsp:nvSpPr>
        <dsp:cNvPr id="0" name=""/>
        <dsp:cNvSpPr/>
      </dsp:nvSpPr>
      <dsp:spPr>
        <a:xfrm>
          <a:off x="5018479" y="1297154"/>
          <a:ext cx="1821545" cy="910772"/>
        </a:xfrm>
        <a:prstGeom prst="rect">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Mobile Publishing</a:t>
          </a:r>
        </a:p>
        <a:p>
          <a:pPr marL="0" lvl="0" indent="0" algn="ctr" defTabSz="577850">
            <a:lnSpc>
              <a:spcPct val="90000"/>
            </a:lnSpc>
            <a:spcBef>
              <a:spcPct val="0"/>
            </a:spcBef>
            <a:spcAft>
              <a:spcPct val="35000"/>
            </a:spcAft>
            <a:buNone/>
          </a:pPr>
          <a:r>
            <a:rPr lang="en-GB" sz="1300" kern="1200" dirty="0"/>
            <a:t>AKA</a:t>
          </a:r>
        </a:p>
        <a:p>
          <a:pPr marL="0" lvl="0" indent="0" algn="ctr" defTabSz="577850">
            <a:lnSpc>
              <a:spcPct val="90000"/>
            </a:lnSpc>
            <a:spcBef>
              <a:spcPct val="0"/>
            </a:spcBef>
            <a:spcAft>
              <a:spcPct val="35000"/>
            </a:spcAft>
            <a:buNone/>
          </a:pPr>
          <a:r>
            <a:rPr lang="en-GB" sz="1300" kern="1200" dirty="0"/>
            <a:t>Kwalee Games Publishing</a:t>
          </a:r>
        </a:p>
      </dsp:txBody>
      <dsp:txXfrm>
        <a:off x="5018479" y="1297154"/>
        <a:ext cx="1821545" cy="910772"/>
      </dsp:txXfrm>
    </dsp:sp>
    <dsp:sp modelId="{A47D12F9-542E-43EC-8F2A-CD37ABD299E3}">
      <dsp:nvSpPr>
        <dsp:cNvPr id="0" name=""/>
        <dsp:cNvSpPr/>
      </dsp:nvSpPr>
      <dsp:spPr>
        <a:xfrm>
          <a:off x="5018479" y="2586799"/>
          <a:ext cx="1821545" cy="910772"/>
        </a:xfrm>
        <a:prstGeom prst="rect">
          <a:avLst/>
        </a:prstGeom>
        <a:solidFill>
          <a:schemeClr val="accent5">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Multiple 3</a:t>
          </a:r>
          <a:r>
            <a:rPr lang="en-GB" sz="1300" kern="1200" baseline="30000" dirty="0"/>
            <a:t>rd</a:t>
          </a:r>
          <a:r>
            <a:rPr lang="en-GB" sz="1300" kern="1200" dirty="0"/>
            <a:t> Party Developer Game Brands</a:t>
          </a:r>
        </a:p>
      </dsp:txBody>
      <dsp:txXfrm>
        <a:off x="5018479" y="2586799"/>
        <a:ext cx="1821545" cy="910772"/>
      </dsp:txXfrm>
    </dsp:sp>
    <dsp:sp modelId="{76373984-174A-4097-9176-4F36A209B6C8}">
      <dsp:nvSpPr>
        <dsp:cNvPr id="0" name=""/>
        <dsp:cNvSpPr/>
      </dsp:nvSpPr>
      <dsp:spPr>
        <a:xfrm>
          <a:off x="5473865" y="3880097"/>
          <a:ext cx="1821545" cy="910772"/>
        </a:xfrm>
        <a:prstGeom prst="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JetPack Jump Powered by Kwalee </a:t>
          </a:r>
        </a:p>
      </dsp:txBody>
      <dsp:txXfrm>
        <a:off x="5473865" y="3880097"/>
        <a:ext cx="1821545" cy="9107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0D900-67F1-4001-9B06-CC6C43FC5CE6}">
      <dsp:nvSpPr>
        <dsp:cNvPr id="0" name=""/>
        <dsp:cNvSpPr/>
      </dsp:nvSpPr>
      <dsp:spPr>
        <a:xfrm rot="5400000">
          <a:off x="445009" y="1583167"/>
          <a:ext cx="1400175" cy="159404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1DA3-E37F-40CB-A50D-210CC5A9E204}">
      <dsp:nvSpPr>
        <dsp:cNvPr id="0" name=""/>
        <dsp:cNvSpPr/>
      </dsp:nvSpPr>
      <dsp:spPr>
        <a:xfrm>
          <a:off x="74048" y="31045"/>
          <a:ext cx="2357070" cy="1649872"/>
        </a:xfrm>
        <a:prstGeom prst="roundRect">
          <a:avLst>
            <a:gd name="adj" fmla="val 1667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Brand, Acquisition, Rankings, ASO, K Factor</a:t>
          </a:r>
        </a:p>
      </dsp:txBody>
      <dsp:txXfrm>
        <a:off x="154603" y="111600"/>
        <a:ext cx="2195960" cy="1488762"/>
      </dsp:txXfrm>
    </dsp:sp>
    <dsp:sp modelId="{260342FA-F9F6-4CEE-B10C-05AF9003BE62}">
      <dsp:nvSpPr>
        <dsp:cNvPr id="0" name=""/>
        <dsp:cNvSpPr/>
      </dsp:nvSpPr>
      <dsp:spPr>
        <a:xfrm>
          <a:off x="2431119" y="188398"/>
          <a:ext cx="1714308"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Increase Installs</a:t>
          </a:r>
        </a:p>
      </dsp:txBody>
      <dsp:txXfrm>
        <a:off x="2431119" y="188398"/>
        <a:ext cx="1714308" cy="1333500"/>
      </dsp:txXfrm>
    </dsp:sp>
    <dsp:sp modelId="{E12EB22A-A8FB-453D-B9FF-D2127D4EF7D1}">
      <dsp:nvSpPr>
        <dsp:cNvPr id="0" name=""/>
        <dsp:cNvSpPr/>
      </dsp:nvSpPr>
      <dsp:spPr>
        <a:xfrm rot="5400000">
          <a:off x="2399271" y="3436519"/>
          <a:ext cx="1400175" cy="159404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2BA06E-382A-47AA-BDB4-D8F47A399801}">
      <dsp:nvSpPr>
        <dsp:cNvPr id="0" name=""/>
        <dsp:cNvSpPr/>
      </dsp:nvSpPr>
      <dsp:spPr>
        <a:xfrm>
          <a:off x="2028310" y="1884397"/>
          <a:ext cx="2357070" cy="1649872"/>
        </a:xfrm>
        <a:prstGeom prst="roundRect">
          <a:avLst>
            <a:gd name="adj" fmla="val 1667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Freeplay to Monetised Conversion</a:t>
          </a:r>
        </a:p>
      </dsp:txBody>
      <dsp:txXfrm>
        <a:off x="2108865" y="1964952"/>
        <a:ext cx="2195960" cy="1488762"/>
      </dsp:txXfrm>
    </dsp:sp>
    <dsp:sp modelId="{AE6C77E3-71D8-49DA-AA66-080DF5820692}">
      <dsp:nvSpPr>
        <dsp:cNvPr id="0" name=""/>
        <dsp:cNvSpPr/>
      </dsp:nvSpPr>
      <dsp:spPr>
        <a:xfrm>
          <a:off x="4432490" y="2018187"/>
          <a:ext cx="2285756" cy="133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Increase DAU’s, WAU’s &amp; MAU's </a:t>
          </a:r>
        </a:p>
      </dsp:txBody>
      <dsp:txXfrm>
        <a:off x="4432490" y="2018187"/>
        <a:ext cx="2285756" cy="1333500"/>
      </dsp:txXfrm>
    </dsp:sp>
    <dsp:sp modelId="{39EE45C4-0D96-4C17-9705-AAEBD4CE6F63}">
      <dsp:nvSpPr>
        <dsp:cNvPr id="0" name=""/>
        <dsp:cNvSpPr/>
      </dsp:nvSpPr>
      <dsp:spPr>
        <a:xfrm>
          <a:off x="3982572" y="3737748"/>
          <a:ext cx="2357070" cy="1649872"/>
        </a:xfrm>
        <a:prstGeom prst="roundRect">
          <a:avLst>
            <a:gd name="adj" fmla="val 1667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Retention</a:t>
          </a:r>
        </a:p>
        <a:p>
          <a:pPr marL="0" lvl="0" indent="0" algn="ctr" defTabSz="1022350">
            <a:lnSpc>
              <a:spcPct val="90000"/>
            </a:lnSpc>
            <a:spcBef>
              <a:spcPct val="0"/>
            </a:spcBef>
            <a:spcAft>
              <a:spcPct val="35000"/>
            </a:spcAft>
            <a:buNone/>
          </a:pPr>
          <a:r>
            <a:rPr lang="en-GB" sz="2300" kern="1200" dirty="0"/>
            <a:t>Engagement  &amp; Loyalty</a:t>
          </a:r>
        </a:p>
      </dsp:txBody>
      <dsp:txXfrm>
        <a:off x="4063127" y="3818303"/>
        <a:ext cx="2195960" cy="1488762"/>
      </dsp:txXfrm>
    </dsp:sp>
    <dsp:sp modelId="{A8B02706-D1CA-4723-BED9-25139ACC5866}">
      <dsp:nvSpPr>
        <dsp:cNvPr id="0" name=""/>
        <dsp:cNvSpPr/>
      </dsp:nvSpPr>
      <dsp:spPr>
        <a:xfrm>
          <a:off x="6339643" y="3895101"/>
          <a:ext cx="1714308" cy="1333500"/>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Mitigate</a:t>
          </a:r>
          <a:r>
            <a:rPr lang="en-GB" sz="1900" kern="1200" dirty="0"/>
            <a:t> churn, increase APDs &amp; LTV</a:t>
          </a:r>
        </a:p>
      </dsp:txBody>
      <dsp:txXfrm>
        <a:off x="6339643" y="3895101"/>
        <a:ext cx="1714308" cy="1333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B8168-F902-443A-A9E4-69E92ED6ABA8}">
      <dsp:nvSpPr>
        <dsp:cNvPr id="0" name=""/>
        <dsp:cNvSpPr/>
      </dsp:nvSpPr>
      <dsp:spPr>
        <a:xfrm>
          <a:off x="8674676" y="881700"/>
          <a:ext cx="91440" cy="204150"/>
        </a:xfrm>
        <a:custGeom>
          <a:avLst/>
          <a:gdLst/>
          <a:ahLst/>
          <a:cxnLst/>
          <a:rect l="0" t="0" r="0" b="0"/>
          <a:pathLst>
            <a:path>
              <a:moveTo>
                <a:pt x="45720" y="0"/>
              </a:moveTo>
              <a:lnTo>
                <a:pt x="45720" y="2041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872C92-B7DB-49A7-A494-9B49F1C00C41}">
      <dsp:nvSpPr>
        <dsp:cNvPr id="0" name=""/>
        <dsp:cNvSpPr/>
      </dsp:nvSpPr>
      <dsp:spPr>
        <a:xfrm>
          <a:off x="7544100" y="1571923"/>
          <a:ext cx="447186" cy="981866"/>
        </a:xfrm>
        <a:custGeom>
          <a:avLst/>
          <a:gdLst/>
          <a:ahLst/>
          <a:cxnLst/>
          <a:rect l="0" t="0" r="0" b="0"/>
          <a:pathLst>
            <a:path>
              <a:moveTo>
                <a:pt x="0" y="0"/>
              </a:moveTo>
              <a:lnTo>
                <a:pt x="0" y="981866"/>
              </a:lnTo>
              <a:lnTo>
                <a:pt x="447186" y="9818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A1E188-D8F3-4D2B-A808-6E252EA0A662}">
      <dsp:nvSpPr>
        <dsp:cNvPr id="0" name=""/>
        <dsp:cNvSpPr/>
      </dsp:nvSpPr>
      <dsp:spPr>
        <a:xfrm>
          <a:off x="7544100" y="1571923"/>
          <a:ext cx="447186" cy="291643"/>
        </a:xfrm>
        <a:custGeom>
          <a:avLst/>
          <a:gdLst/>
          <a:ahLst/>
          <a:cxnLst/>
          <a:rect l="0" t="0" r="0" b="0"/>
          <a:pathLst>
            <a:path>
              <a:moveTo>
                <a:pt x="0" y="0"/>
              </a:moveTo>
              <a:lnTo>
                <a:pt x="0" y="291643"/>
              </a:lnTo>
              <a:lnTo>
                <a:pt x="447186" y="2916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3B1DC6-7D03-452B-A92E-6063968F6EA8}">
      <dsp:nvSpPr>
        <dsp:cNvPr id="0" name=""/>
        <dsp:cNvSpPr/>
      </dsp:nvSpPr>
      <dsp:spPr>
        <a:xfrm>
          <a:off x="5191508" y="881700"/>
          <a:ext cx="2352591" cy="204150"/>
        </a:xfrm>
        <a:custGeom>
          <a:avLst/>
          <a:gdLst/>
          <a:ahLst/>
          <a:cxnLst/>
          <a:rect l="0" t="0" r="0" b="0"/>
          <a:pathLst>
            <a:path>
              <a:moveTo>
                <a:pt x="0" y="0"/>
              </a:moveTo>
              <a:lnTo>
                <a:pt x="0" y="102075"/>
              </a:lnTo>
              <a:lnTo>
                <a:pt x="2352591" y="102075"/>
              </a:lnTo>
              <a:lnTo>
                <a:pt x="2352591" y="2041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56D026-DBA2-4514-8333-661AA2E3F1B3}">
      <dsp:nvSpPr>
        <dsp:cNvPr id="0" name=""/>
        <dsp:cNvSpPr/>
      </dsp:nvSpPr>
      <dsp:spPr>
        <a:xfrm>
          <a:off x="6367804" y="1571923"/>
          <a:ext cx="447186" cy="1672089"/>
        </a:xfrm>
        <a:custGeom>
          <a:avLst/>
          <a:gdLst/>
          <a:ahLst/>
          <a:cxnLst/>
          <a:rect l="0" t="0" r="0" b="0"/>
          <a:pathLst>
            <a:path>
              <a:moveTo>
                <a:pt x="0" y="0"/>
              </a:moveTo>
              <a:lnTo>
                <a:pt x="0" y="1672089"/>
              </a:lnTo>
              <a:lnTo>
                <a:pt x="447186" y="16720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1A44B6-9062-4BFB-A25F-AA617DC4F310}">
      <dsp:nvSpPr>
        <dsp:cNvPr id="0" name=""/>
        <dsp:cNvSpPr/>
      </dsp:nvSpPr>
      <dsp:spPr>
        <a:xfrm>
          <a:off x="6367804" y="1571923"/>
          <a:ext cx="447186" cy="981866"/>
        </a:xfrm>
        <a:custGeom>
          <a:avLst/>
          <a:gdLst/>
          <a:ahLst/>
          <a:cxnLst/>
          <a:rect l="0" t="0" r="0" b="0"/>
          <a:pathLst>
            <a:path>
              <a:moveTo>
                <a:pt x="0" y="0"/>
              </a:moveTo>
              <a:lnTo>
                <a:pt x="0" y="981866"/>
              </a:lnTo>
              <a:lnTo>
                <a:pt x="447186" y="9818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B14718-973F-47AE-8389-68844D3D27E0}">
      <dsp:nvSpPr>
        <dsp:cNvPr id="0" name=""/>
        <dsp:cNvSpPr/>
      </dsp:nvSpPr>
      <dsp:spPr>
        <a:xfrm>
          <a:off x="6367804" y="1571923"/>
          <a:ext cx="447186" cy="291643"/>
        </a:xfrm>
        <a:custGeom>
          <a:avLst/>
          <a:gdLst/>
          <a:ahLst/>
          <a:cxnLst/>
          <a:rect l="0" t="0" r="0" b="0"/>
          <a:pathLst>
            <a:path>
              <a:moveTo>
                <a:pt x="0" y="0"/>
              </a:moveTo>
              <a:lnTo>
                <a:pt x="0" y="291643"/>
              </a:lnTo>
              <a:lnTo>
                <a:pt x="447186" y="2916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555139-54AD-4205-BFB4-C1B2CDE467ED}">
      <dsp:nvSpPr>
        <dsp:cNvPr id="0" name=""/>
        <dsp:cNvSpPr/>
      </dsp:nvSpPr>
      <dsp:spPr>
        <a:xfrm>
          <a:off x="5191508" y="881700"/>
          <a:ext cx="1176295" cy="204150"/>
        </a:xfrm>
        <a:custGeom>
          <a:avLst/>
          <a:gdLst/>
          <a:ahLst/>
          <a:cxnLst/>
          <a:rect l="0" t="0" r="0" b="0"/>
          <a:pathLst>
            <a:path>
              <a:moveTo>
                <a:pt x="0" y="0"/>
              </a:moveTo>
              <a:lnTo>
                <a:pt x="0" y="102075"/>
              </a:lnTo>
              <a:lnTo>
                <a:pt x="1176295" y="102075"/>
              </a:lnTo>
              <a:lnTo>
                <a:pt x="1176295" y="2041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2ABA2B-64C0-40A3-AE77-9B01905CA417}">
      <dsp:nvSpPr>
        <dsp:cNvPr id="0" name=""/>
        <dsp:cNvSpPr/>
      </dsp:nvSpPr>
      <dsp:spPr>
        <a:xfrm>
          <a:off x="5191508" y="2262146"/>
          <a:ext cx="447186" cy="2362313"/>
        </a:xfrm>
        <a:custGeom>
          <a:avLst/>
          <a:gdLst/>
          <a:ahLst/>
          <a:cxnLst/>
          <a:rect l="0" t="0" r="0" b="0"/>
          <a:pathLst>
            <a:path>
              <a:moveTo>
                <a:pt x="0" y="0"/>
              </a:moveTo>
              <a:lnTo>
                <a:pt x="0" y="2362313"/>
              </a:lnTo>
              <a:lnTo>
                <a:pt x="447186" y="23623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2E28A1-F48C-40C9-AB24-FBA13FE211A9}">
      <dsp:nvSpPr>
        <dsp:cNvPr id="0" name=""/>
        <dsp:cNvSpPr/>
      </dsp:nvSpPr>
      <dsp:spPr>
        <a:xfrm>
          <a:off x="5191508" y="2262146"/>
          <a:ext cx="447186" cy="1672089"/>
        </a:xfrm>
        <a:custGeom>
          <a:avLst/>
          <a:gdLst/>
          <a:ahLst/>
          <a:cxnLst/>
          <a:rect l="0" t="0" r="0" b="0"/>
          <a:pathLst>
            <a:path>
              <a:moveTo>
                <a:pt x="0" y="0"/>
              </a:moveTo>
              <a:lnTo>
                <a:pt x="0" y="1672089"/>
              </a:lnTo>
              <a:lnTo>
                <a:pt x="447186" y="16720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306F88-2C7E-40F9-9DD3-B803AC3AABB0}">
      <dsp:nvSpPr>
        <dsp:cNvPr id="0" name=""/>
        <dsp:cNvSpPr/>
      </dsp:nvSpPr>
      <dsp:spPr>
        <a:xfrm>
          <a:off x="5191508" y="2262146"/>
          <a:ext cx="447186" cy="981866"/>
        </a:xfrm>
        <a:custGeom>
          <a:avLst/>
          <a:gdLst/>
          <a:ahLst/>
          <a:cxnLst/>
          <a:rect l="0" t="0" r="0" b="0"/>
          <a:pathLst>
            <a:path>
              <a:moveTo>
                <a:pt x="0" y="0"/>
              </a:moveTo>
              <a:lnTo>
                <a:pt x="0" y="981866"/>
              </a:lnTo>
              <a:lnTo>
                <a:pt x="447186" y="9818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C1BE46-BD65-47E3-A12D-325C49FD8658}">
      <dsp:nvSpPr>
        <dsp:cNvPr id="0" name=""/>
        <dsp:cNvSpPr/>
      </dsp:nvSpPr>
      <dsp:spPr>
        <a:xfrm>
          <a:off x="5191508" y="2262146"/>
          <a:ext cx="447186" cy="291643"/>
        </a:xfrm>
        <a:custGeom>
          <a:avLst/>
          <a:gdLst/>
          <a:ahLst/>
          <a:cxnLst/>
          <a:rect l="0" t="0" r="0" b="0"/>
          <a:pathLst>
            <a:path>
              <a:moveTo>
                <a:pt x="0" y="0"/>
              </a:moveTo>
              <a:lnTo>
                <a:pt x="0" y="291643"/>
              </a:lnTo>
              <a:lnTo>
                <a:pt x="447186" y="2916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6E9838-9418-4405-8597-05A106FA48EA}">
      <dsp:nvSpPr>
        <dsp:cNvPr id="0" name=""/>
        <dsp:cNvSpPr/>
      </dsp:nvSpPr>
      <dsp:spPr>
        <a:xfrm>
          <a:off x="2838917" y="1571923"/>
          <a:ext cx="2352591" cy="204150"/>
        </a:xfrm>
        <a:custGeom>
          <a:avLst/>
          <a:gdLst/>
          <a:ahLst/>
          <a:cxnLst/>
          <a:rect l="0" t="0" r="0" b="0"/>
          <a:pathLst>
            <a:path>
              <a:moveTo>
                <a:pt x="0" y="0"/>
              </a:moveTo>
              <a:lnTo>
                <a:pt x="0" y="102075"/>
              </a:lnTo>
              <a:lnTo>
                <a:pt x="2352591" y="102075"/>
              </a:lnTo>
              <a:lnTo>
                <a:pt x="2352591" y="2041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0FA8FE-0AF4-45D3-8F64-581EA64F7ACB}">
      <dsp:nvSpPr>
        <dsp:cNvPr id="0" name=""/>
        <dsp:cNvSpPr/>
      </dsp:nvSpPr>
      <dsp:spPr>
        <a:xfrm>
          <a:off x="4015213" y="2262146"/>
          <a:ext cx="447186" cy="291643"/>
        </a:xfrm>
        <a:custGeom>
          <a:avLst/>
          <a:gdLst/>
          <a:ahLst/>
          <a:cxnLst/>
          <a:rect l="0" t="0" r="0" b="0"/>
          <a:pathLst>
            <a:path>
              <a:moveTo>
                <a:pt x="0" y="0"/>
              </a:moveTo>
              <a:lnTo>
                <a:pt x="0" y="291643"/>
              </a:lnTo>
              <a:lnTo>
                <a:pt x="447186" y="2916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9D61B4-6180-4650-B5E4-456F1C610462}">
      <dsp:nvSpPr>
        <dsp:cNvPr id="0" name=""/>
        <dsp:cNvSpPr/>
      </dsp:nvSpPr>
      <dsp:spPr>
        <a:xfrm>
          <a:off x="2838917" y="1571923"/>
          <a:ext cx="1176295" cy="204150"/>
        </a:xfrm>
        <a:custGeom>
          <a:avLst/>
          <a:gdLst/>
          <a:ahLst/>
          <a:cxnLst/>
          <a:rect l="0" t="0" r="0" b="0"/>
          <a:pathLst>
            <a:path>
              <a:moveTo>
                <a:pt x="0" y="0"/>
              </a:moveTo>
              <a:lnTo>
                <a:pt x="0" y="102075"/>
              </a:lnTo>
              <a:lnTo>
                <a:pt x="1176295" y="102075"/>
              </a:lnTo>
              <a:lnTo>
                <a:pt x="1176295" y="2041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FF875C-FBA3-4441-A771-A28D27ACAD26}">
      <dsp:nvSpPr>
        <dsp:cNvPr id="0" name=""/>
        <dsp:cNvSpPr/>
      </dsp:nvSpPr>
      <dsp:spPr>
        <a:xfrm>
          <a:off x="2838917" y="2262146"/>
          <a:ext cx="447186" cy="2362313"/>
        </a:xfrm>
        <a:custGeom>
          <a:avLst/>
          <a:gdLst/>
          <a:ahLst/>
          <a:cxnLst/>
          <a:rect l="0" t="0" r="0" b="0"/>
          <a:pathLst>
            <a:path>
              <a:moveTo>
                <a:pt x="0" y="0"/>
              </a:moveTo>
              <a:lnTo>
                <a:pt x="0" y="2362313"/>
              </a:lnTo>
              <a:lnTo>
                <a:pt x="447186" y="23623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C50D56-E493-4574-BF41-5967FB139B02}">
      <dsp:nvSpPr>
        <dsp:cNvPr id="0" name=""/>
        <dsp:cNvSpPr/>
      </dsp:nvSpPr>
      <dsp:spPr>
        <a:xfrm>
          <a:off x="2838917" y="2262146"/>
          <a:ext cx="447186" cy="1672089"/>
        </a:xfrm>
        <a:custGeom>
          <a:avLst/>
          <a:gdLst/>
          <a:ahLst/>
          <a:cxnLst/>
          <a:rect l="0" t="0" r="0" b="0"/>
          <a:pathLst>
            <a:path>
              <a:moveTo>
                <a:pt x="0" y="0"/>
              </a:moveTo>
              <a:lnTo>
                <a:pt x="0" y="1672089"/>
              </a:lnTo>
              <a:lnTo>
                <a:pt x="447186" y="16720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A26F68-32B9-4BC7-8BC3-A6431E0284C1}">
      <dsp:nvSpPr>
        <dsp:cNvPr id="0" name=""/>
        <dsp:cNvSpPr/>
      </dsp:nvSpPr>
      <dsp:spPr>
        <a:xfrm>
          <a:off x="2838917" y="2262146"/>
          <a:ext cx="447186" cy="981866"/>
        </a:xfrm>
        <a:custGeom>
          <a:avLst/>
          <a:gdLst/>
          <a:ahLst/>
          <a:cxnLst/>
          <a:rect l="0" t="0" r="0" b="0"/>
          <a:pathLst>
            <a:path>
              <a:moveTo>
                <a:pt x="0" y="0"/>
              </a:moveTo>
              <a:lnTo>
                <a:pt x="0" y="981866"/>
              </a:lnTo>
              <a:lnTo>
                <a:pt x="447186" y="9818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AE7DF9-642F-4D9D-B907-D24B80E91D6F}">
      <dsp:nvSpPr>
        <dsp:cNvPr id="0" name=""/>
        <dsp:cNvSpPr/>
      </dsp:nvSpPr>
      <dsp:spPr>
        <a:xfrm>
          <a:off x="2838917" y="2262146"/>
          <a:ext cx="447186" cy="291643"/>
        </a:xfrm>
        <a:custGeom>
          <a:avLst/>
          <a:gdLst/>
          <a:ahLst/>
          <a:cxnLst/>
          <a:rect l="0" t="0" r="0" b="0"/>
          <a:pathLst>
            <a:path>
              <a:moveTo>
                <a:pt x="0" y="0"/>
              </a:moveTo>
              <a:lnTo>
                <a:pt x="0" y="291643"/>
              </a:lnTo>
              <a:lnTo>
                <a:pt x="447186" y="2916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C15D2C-12EE-483C-BA01-1ACE9CD817E9}">
      <dsp:nvSpPr>
        <dsp:cNvPr id="0" name=""/>
        <dsp:cNvSpPr/>
      </dsp:nvSpPr>
      <dsp:spPr>
        <a:xfrm>
          <a:off x="2793197" y="1571923"/>
          <a:ext cx="91440" cy="204150"/>
        </a:xfrm>
        <a:custGeom>
          <a:avLst/>
          <a:gdLst/>
          <a:ahLst/>
          <a:cxnLst/>
          <a:rect l="0" t="0" r="0" b="0"/>
          <a:pathLst>
            <a:path>
              <a:moveTo>
                <a:pt x="45720" y="0"/>
              </a:moveTo>
              <a:lnTo>
                <a:pt x="45720" y="2041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3BC84F-11BA-42E0-B073-FAF474B9F3A9}">
      <dsp:nvSpPr>
        <dsp:cNvPr id="0" name=""/>
        <dsp:cNvSpPr/>
      </dsp:nvSpPr>
      <dsp:spPr>
        <a:xfrm>
          <a:off x="1662621" y="1571923"/>
          <a:ext cx="1176295" cy="204150"/>
        </a:xfrm>
        <a:custGeom>
          <a:avLst/>
          <a:gdLst/>
          <a:ahLst/>
          <a:cxnLst/>
          <a:rect l="0" t="0" r="0" b="0"/>
          <a:pathLst>
            <a:path>
              <a:moveTo>
                <a:pt x="1176295" y="0"/>
              </a:moveTo>
              <a:lnTo>
                <a:pt x="1176295" y="102075"/>
              </a:lnTo>
              <a:lnTo>
                <a:pt x="0" y="102075"/>
              </a:lnTo>
              <a:lnTo>
                <a:pt x="0" y="2041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11C79E-B69C-474F-BB2B-B73A2AC4A661}">
      <dsp:nvSpPr>
        <dsp:cNvPr id="0" name=""/>
        <dsp:cNvSpPr/>
      </dsp:nvSpPr>
      <dsp:spPr>
        <a:xfrm>
          <a:off x="486325" y="1571923"/>
          <a:ext cx="2352591" cy="204150"/>
        </a:xfrm>
        <a:custGeom>
          <a:avLst/>
          <a:gdLst/>
          <a:ahLst/>
          <a:cxnLst/>
          <a:rect l="0" t="0" r="0" b="0"/>
          <a:pathLst>
            <a:path>
              <a:moveTo>
                <a:pt x="2352591" y="0"/>
              </a:moveTo>
              <a:lnTo>
                <a:pt x="2352591" y="102075"/>
              </a:lnTo>
              <a:lnTo>
                <a:pt x="0" y="102075"/>
              </a:lnTo>
              <a:lnTo>
                <a:pt x="0" y="2041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431673-EF12-49F0-BD40-CB39CE15ED66}">
      <dsp:nvSpPr>
        <dsp:cNvPr id="0" name=""/>
        <dsp:cNvSpPr/>
      </dsp:nvSpPr>
      <dsp:spPr>
        <a:xfrm>
          <a:off x="2838917" y="881700"/>
          <a:ext cx="2352591" cy="204150"/>
        </a:xfrm>
        <a:custGeom>
          <a:avLst/>
          <a:gdLst/>
          <a:ahLst/>
          <a:cxnLst/>
          <a:rect l="0" t="0" r="0" b="0"/>
          <a:pathLst>
            <a:path>
              <a:moveTo>
                <a:pt x="2352591" y="0"/>
              </a:moveTo>
              <a:lnTo>
                <a:pt x="2352591" y="102075"/>
              </a:lnTo>
              <a:lnTo>
                <a:pt x="0" y="102075"/>
              </a:lnTo>
              <a:lnTo>
                <a:pt x="0" y="2041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2BBB1D-7192-4EDB-B2F6-7AA3BD187F7B}">
      <dsp:nvSpPr>
        <dsp:cNvPr id="0" name=""/>
        <dsp:cNvSpPr/>
      </dsp:nvSpPr>
      <dsp:spPr>
        <a:xfrm>
          <a:off x="4948472" y="395627"/>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7A6B9F-450C-41EE-A5C3-BC107003040F}">
      <dsp:nvSpPr>
        <dsp:cNvPr id="0" name=""/>
        <dsp:cNvSpPr/>
      </dsp:nvSpPr>
      <dsp:spPr>
        <a:xfrm>
          <a:off x="4948472" y="395627"/>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C1EE5F-1504-4DC8-8AED-53A3F2A8358D}">
      <dsp:nvSpPr>
        <dsp:cNvPr id="0" name=""/>
        <dsp:cNvSpPr/>
      </dsp:nvSpPr>
      <dsp:spPr>
        <a:xfrm>
          <a:off x="4705436" y="483120"/>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dirty="0"/>
            <a:t>VP Marketing</a:t>
          </a:r>
          <a:endParaRPr lang="en-GB" sz="1000" kern="1200" dirty="0"/>
        </a:p>
      </dsp:txBody>
      <dsp:txXfrm>
        <a:off x="4705436" y="483120"/>
        <a:ext cx="972145" cy="311086"/>
      </dsp:txXfrm>
    </dsp:sp>
    <dsp:sp modelId="{0CBB90AD-9348-4348-8E28-2448615F8912}">
      <dsp:nvSpPr>
        <dsp:cNvPr id="0" name=""/>
        <dsp:cNvSpPr/>
      </dsp:nvSpPr>
      <dsp:spPr>
        <a:xfrm>
          <a:off x="2595880" y="1085850"/>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D7C744-5DBB-4ADF-A1B2-CE715836AD62}">
      <dsp:nvSpPr>
        <dsp:cNvPr id="0" name=""/>
        <dsp:cNvSpPr/>
      </dsp:nvSpPr>
      <dsp:spPr>
        <a:xfrm>
          <a:off x="2595880" y="1085850"/>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52F725-7F31-4F86-AF34-D9CE31B7D2EE}">
      <dsp:nvSpPr>
        <dsp:cNvPr id="0" name=""/>
        <dsp:cNvSpPr/>
      </dsp:nvSpPr>
      <dsp:spPr>
        <a:xfrm>
          <a:off x="2352844" y="1173343"/>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Head of Digital Marketing</a:t>
          </a:r>
        </a:p>
      </dsp:txBody>
      <dsp:txXfrm>
        <a:off x="2352844" y="1173343"/>
        <a:ext cx="972145" cy="311086"/>
      </dsp:txXfrm>
    </dsp:sp>
    <dsp:sp modelId="{0C9DC343-647C-4506-AA18-A4201A1D3E11}">
      <dsp:nvSpPr>
        <dsp:cNvPr id="0" name=""/>
        <dsp:cNvSpPr/>
      </dsp:nvSpPr>
      <dsp:spPr>
        <a:xfrm>
          <a:off x="243289" y="1776073"/>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B163AF-E482-4F37-B356-98DF5F63ECB0}">
      <dsp:nvSpPr>
        <dsp:cNvPr id="0" name=""/>
        <dsp:cNvSpPr/>
      </dsp:nvSpPr>
      <dsp:spPr>
        <a:xfrm>
          <a:off x="243289" y="1776073"/>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353965-95A1-491A-A62B-2D6C8342D5BD}">
      <dsp:nvSpPr>
        <dsp:cNvPr id="0" name=""/>
        <dsp:cNvSpPr/>
      </dsp:nvSpPr>
      <dsp:spPr>
        <a:xfrm>
          <a:off x="252" y="1863567"/>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Monetisation Manager</a:t>
          </a:r>
        </a:p>
      </dsp:txBody>
      <dsp:txXfrm>
        <a:off x="252" y="1863567"/>
        <a:ext cx="972145" cy="311086"/>
      </dsp:txXfrm>
    </dsp:sp>
    <dsp:sp modelId="{E7BDC7D6-8B42-482C-B3C7-FFF09CDFE271}">
      <dsp:nvSpPr>
        <dsp:cNvPr id="0" name=""/>
        <dsp:cNvSpPr/>
      </dsp:nvSpPr>
      <dsp:spPr>
        <a:xfrm>
          <a:off x="1419585" y="1776073"/>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971549-3402-4D06-94F5-BF3579078C76}">
      <dsp:nvSpPr>
        <dsp:cNvPr id="0" name=""/>
        <dsp:cNvSpPr/>
      </dsp:nvSpPr>
      <dsp:spPr>
        <a:xfrm>
          <a:off x="1419585" y="1776073"/>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078AAB-BA78-483E-B1F0-A22C176C851F}">
      <dsp:nvSpPr>
        <dsp:cNvPr id="0" name=""/>
        <dsp:cNvSpPr/>
      </dsp:nvSpPr>
      <dsp:spPr>
        <a:xfrm>
          <a:off x="1176548" y="1863567"/>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Monetisation &amp; Ad Ops</a:t>
          </a:r>
        </a:p>
      </dsp:txBody>
      <dsp:txXfrm>
        <a:off x="1176548" y="1863567"/>
        <a:ext cx="972145" cy="311086"/>
      </dsp:txXfrm>
    </dsp:sp>
    <dsp:sp modelId="{EAA82002-769A-4281-900F-7D054271AF5B}">
      <dsp:nvSpPr>
        <dsp:cNvPr id="0" name=""/>
        <dsp:cNvSpPr/>
      </dsp:nvSpPr>
      <dsp:spPr>
        <a:xfrm>
          <a:off x="2595880" y="1776073"/>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753DCA-EB7C-41C8-ABA2-0396F98EF1E5}">
      <dsp:nvSpPr>
        <dsp:cNvPr id="0" name=""/>
        <dsp:cNvSpPr/>
      </dsp:nvSpPr>
      <dsp:spPr>
        <a:xfrm>
          <a:off x="2595880" y="1776073"/>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5E6DCB-BD3B-4F91-A447-F86C47D80F2B}">
      <dsp:nvSpPr>
        <dsp:cNvPr id="0" name=""/>
        <dsp:cNvSpPr/>
      </dsp:nvSpPr>
      <dsp:spPr>
        <a:xfrm>
          <a:off x="2352844" y="1863567"/>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Head of Growth</a:t>
          </a:r>
        </a:p>
      </dsp:txBody>
      <dsp:txXfrm>
        <a:off x="2352844" y="1863567"/>
        <a:ext cx="972145" cy="311086"/>
      </dsp:txXfrm>
    </dsp:sp>
    <dsp:sp modelId="{7524EB1F-DA54-458E-BEF0-1062E787855E}">
      <dsp:nvSpPr>
        <dsp:cNvPr id="0" name=""/>
        <dsp:cNvSpPr/>
      </dsp:nvSpPr>
      <dsp:spPr>
        <a:xfrm>
          <a:off x="3227775" y="2466297"/>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EB163A-08A1-405E-B75F-DC548F0B6D31}">
      <dsp:nvSpPr>
        <dsp:cNvPr id="0" name=""/>
        <dsp:cNvSpPr/>
      </dsp:nvSpPr>
      <dsp:spPr>
        <a:xfrm>
          <a:off x="3227775" y="2466297"/>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E18547-E923-4C79-9E39-B3C93D59FBB0}">
      <dsp:nvSpPr>
        <dsp:cNvPr id="0" name=""/>
        <dsp:cNvSpPr/>
      </dsp:nvSpPr>
      <dsp:spPr>
        <a:xfrm>
          <a:off x="2984739" y="2553790"/>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UA Team (H’Casual)</a:t>
          </a:r>
        </a:p>
      </dsp:txBody>
      <dsp:txXfrm>
        <a:off x="2984739" y="2553790"/>
        <a:ext cx="972145" cy="311086"/>
      </dsp:txXfrm>
    </dsp:sp>
    <dsp:sp modelId="{B710D750-3E09-4741-911A-A5EEC469458B}">
      <dsp:nvSpPr>
        <dsp:cNvPr id="0" name=""/>
        <dsp:cNvSpPr/>
      </dsp:nvSpPr>
      <dsp:spPr>
        <a:xfrm>
          <a:off x="3227775" y="3156520"/>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7D8A1E-3108-4CD2-A539-C4567BA79DA0}">
      <dsp:nvSpPr>
        <dsp:cNvPr id="0" name=""/>
        <dsp:cNvSpPr/>
      </dsp:nvSpPr>
      <dsp:spPr>
        <a:xfrm>
          <a:off x="3227775" y="3156520"/>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12EF9A-54E2-49A8-98F9-252C3798EB23}">
      <dsp:nvSpPr>
        <dsp:cNvPr id="0" name=""/>
        <dsp:cNvSpPr/>
      </dsp:nvSpPr>
      <dsp:spPr>
        <a:xfrm>
          <a:off x="2984739" y="3244013"/>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SEO &amp; ASO</a:t>
          </a:r>
        </a:p>
      </dsp:txBody>
      <dsp:txXfrm>
        <a:off x="2984739" y="3244013"/>
        <a:ext cx="972145" cy="311086"/>
      </dsp:txXfrm>
    </dsp:sp>
    <dsp:sp modelId="{B7D5115F-8436-44FE-9529-D9EF3ED4E213}">
      <dsp:nvSpPr>
        <dsp:cNvPr id="0" name=""/>
        <dsp:cNvSpPr/>
      </dsp:nvSpPr>
      <dsp:spPr>
        <a:xfrm>
          <a:off x="3227775" y="3846743"/>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7F630-7271-47A7-8210-A13379E655E3}">
      <dsp:nvSpPr>
        <dsp:cNvPr id="0" name=""/>
        <dsp:cNvSpPr/>
      </dsp:nvSpPr>
      <dsp:spPr>
        <a:xfrm>
          <a:off x="3227775" y="3846743"/>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9C0A1-52B4-441D-8271-BB339B023675}">
      <dsp:nvSpPr>
        <dsp:cNvPr id="0" name=""/>
        <dsp:cNvSpPr/>
      </dsp:nvSpPr>
      <dsp:spPr>
        <a:xfrm>
          <a:off x="2984739" y="3934236"/>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Paid Search (PPC, Paid Social, SDK)</a:t>
          </a:r>
        </a:p>
      </dsp:txBody>
      <dsp:txXfrm>
        <a:off x="2984739" y="3934236"/>
        <a:ext cx="972145" cy="311086"/>
      </dsp:txXfrm>
    </dsp:sp>
    <dsp:sp modelId="{B8C7743A-152D-40A5-914C-B8B4D21FA9D1}">
      <dsp:nvSpPr>
        <dsp:cNvPr id="0" name=""/>
        <dsp:cNvSpPr/>
      </dsp:nvSpPr>
      <dsp:spPr>
        <a:xfrm>
          <a:off x="3227775" y="4536966"/>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941E3D-A3F5-46F8-9414-8BEFA2B452FA}">
      <dsp:nvSpPr>
        <dsp:cNvPr id="0" name=""/>
        <dsp:cNvSpPr/>
      </dsp:nvSpPr>
      <dsp:spPr>
        <a:xfrm>
          <a:off x="3227775" y="4536966"/>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673339-86D7-4064-B383-5069BE037F7B}">
      <dsp:nvSpPr>
        <dsp:cNvPr id="0" name=""/>
        <dsp:cNvSpPr/>
      </dsp:nvSpPr>
      <dsp:spPr>
        <a:xfrm>
          <a:off x="2984739" y="4624459"/>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CRO</a:t>
          </a:r>
        </a:p>
      </dsp:txBody>
      <dsp:txXfrm>
        <a:off x="2984739" y="4624459"/>
        <a:ext cx="972145" cy="311086"/>
      </dsp:txXfrm>
    </dsp:sp>
    <dsp:sp modelId="{F2B1153F-AE11-48B3-96AA-84A62B93B852}">
      <dsp:nvSpPr>
        <dsp:cNvPr id="0" name=""/>
        <dsp:cNvSpPr/>
      </dsp:nvSpPr>
      <dsp:spPr>
        <a:xfrm>
          <a:off x="3772176" y="1776073"/>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6E9EE5-5663-4A25-846A-83DCDBE021D7}">
      <dsp:nvSpPr>
        <dsp:cNvPr id="0" name=""/>
        <dsp:cNvSpPr/>
      </dsp:nvSpPr>
      <dsp:spPr>
        <a:xfrm>
          <a:off x="3772176" y="1776073"/>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821555-F9D6-4A09-AE33-CDA1B621BEBD}">
      <dsp:nvSpPr>
        <dsp:cNvPr id="0" name=""/>
        <dsp:cNvSpPr/>
      </dsp:nvSpPr>
      <dsp:spPr>
        <a:xfrm>
          <a:off x="3529140" y="1863567"/>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Product Management Team</a:t>
          </a:r>
        </a:p>
      </dsp:txBody>
      <dsp:txXfrm>
        <a:off x="3529140" y="1863567"/>
        <a:ext cx="972145" cy="311086"/>
      </dsp:txXfrm>
    </dsp:sp>
    <dsp:sp modelId="{EC3D324D-3BA1-4011-AED0-8018CFC7CF4B}">
      <dsp:nvSpPr>
        <dsp:cNvPr id="0" name=""/>
        <dsp:cNvSpPr/>
      </dsp:nvSpPr>
      <dsp:spPr>
        <a:xfrm>
          <a:off x="4404071" y="2466297"/>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3F6827-D0E3-4341-8E23-C47CAB146722}">
      <dsp:nvSpPr>
        <dsp:cNvPr id="0" name=""/>
        <dsp:cNvSpPr/>
      </dsp:nvSpPr>
      <dsp:spPr>
        <a:xfrm>
          <a:off x="4404071" y="2466297"/>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99B592-4861-47FB-A927-8AC35A3D7584}">
      <dsp:nvSpPr>
        <dsp:cNvPr id="0" name=""/>
        <dsp:cNvSpPr/>
      </dsp:nvSpPr>
      <dsp:spPr>
        <a:xfrm>
          <a:off x="4161034" y="2553790"/>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UX/ UI</a:t>
          </a:r>
        </a:p>
      </dsp:txBody>
      <dsp:txXfrm>
        <a:off x="4161034" y="2553790"/>
        <a:ext cx="972145" cy="311086"/>
      </dsp:txXfrm>
    </dsp:sp>
    <dsp:sp modelId="{D6801336-3EBA-4A15-AEA9-4C177A16C86A}">
      <dsp:nvSpPr>
        <dsp:cNvPr id="0" name=""/>
        <dsp:cNvSpPr/>
      </dsp:nvSpPr>
      <dsp:spPr>
        <a:xfrm>
          <a:off x="4948472" y="1776073"/>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7B63DA-5834-487E-A924-62F2832B86D9}">
      <dsp:nvSpPr>
        <dsp:cNvPr id="0" name=""/>
        <dsp:cNvSpPr/>
      </dsp:nvSpPr>
      <dsp:spPr>
        <a:xfrm>
          <a:off x="4948472" y="1776073"/>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06522-06A7-4348-A846-C13077E9D44E}">
      <dsp:nvSpPr>
        <dsp:cNvPr id="0" name=""/>
        <dsp:cNvSpPr/>
      </dsp:nvSpPr>
      <dsp:spPr>
        <a:xfrm>
          <a:off x="4705436" y="1863567"/>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Head of Marketing Creative</a:t>
          </a:r>
        </a:p>
      </dsp:txBody>
      <dsp:txXfrm>
        <a:off x="4705436" y="1863567"/>
        <a:ext cx="972145" cy="311086"/>
      </dsp:txXfrm>
    </dsp:sp>
    <dsp:sp modelId="{5D59860E-DD5B-4B49-A433-AF30CA8F404C}">
      <dsp:nvSpPr>
        <dsp:cNvPr id="0" name=""/>
        <dsp:cNvSpPr/>
      </dsp:nvSpPr>
      <dsp:spPr>
        <a:xfrm>
          <a:off x="5580367" y="2466297"/>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9BEAD-0EBE-4889-924F-D9E25CAC0286}">
      <dsp:nvSpPr>
        <dsp:cNvPr id="0" name=""/>
        <dsp:cNvSpPr/>
      </dsp:nvSpPr>
      <dsp:spPr>
        <a:xfrm>
          <a:off x="5580367" y="2466297"/>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3777CD-B9BD-4C94-9D22-B182FA022B91}">
      <dsp:nvSpPr>
        <dsp:cNvPr id="0" name=""/>
        <dsp:cNvSpPr/>
      </dsp:nvSpPr>
      <dsp:spPr>
        <a:xfrm>
          <a:off x="5337330" y="2553790"/>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Design Team</a:t>
          </a:r>
        </a:p>
      </dsp:txBody>
      <dsp:txXfrm>
        <a:off x="5337330" y="2553790"/>
        <a:ext cx="972145" cy="311086"/>
      </dsp:txXfrm>
    </dsp:sp>
    <dsp:sp modelId="{FE145563-4EF0-4A9E-8F6A-4CB5912020E5}">
      <dsp:nvSpPr>
        <dsp:cNvPr id="0" name=""/>
        <dsp:cNvSpPr/>
      </dsp:nvSpPr>
      <dsp:spPr>
        <a:xfrm>
          <a:off x="5580367" y="3156520"/>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559877-0583-444C-AB2E-7AF04B66B42D}">
      <dsp:nvSpPr>
        <dsp:cNvPr id="0" name=""/>
        <dsp:cNvSpPr/>
      </dsp:nvSpPr>
      <dsp:spPr>
        <a:xfrm>
          <a:off x="5580367" y="3156520"/>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2BD916-7598-4D53-AC6B-AD5C3CB7483F}">
      <dsp:nvSpPr>
        <dsp:cNvPr id="0" name=""/>
        <dsp:cNvSpPr/>
      </dsp:nvSpPr>
      <dsp:spPr>
        <a:xfrm>
          <a:off x="5337330" y="3244013"/>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Copy</a:t>
          </a:r>
        </a:p>
      </dsp:txBody>
      <dsp:txXfrm>
        <a:off x="5337330" y="3244013"/>
        <a:ext cx="972145" cy="311086"/>
      </dsp:txXfrm>
    </dsp:sp>
    <dsp:sp modelId="{8C49EE66-805C-47EE-B32B-64F715C8B118}">
      <dsp:nvSpPr>
        <dsp:cNvPr id="0" name=""/>
        <dsp:cNvSpPr/>
      </dsp:nvSpPr>
      <dsp:spPr>
        <a:xfrm>
          <a:off x="5580367" y="3846743"/>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2F8681-48AE-4225-ACD3-71C371DE1CD8}">
      <dsp:nvSpPr>
        <dsp:cNvPr id="0" name=""/>
        <dsp:cNvSpPr/>
      </dsp:nvSpPr>
      <dsp:spPr>
        <a:xfrm>
          <a:off x="5580367" y="3846743"/>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DCB777-8875-42E7-9630-DE82D3247EC5}">
      <dsp:nvSpPr>
        <dsp:cNvPr id="0" name=""/>
        <dsp:cNvSpPr/>
      </dsp:nvSpPr>
      <dsp:spPr>
        <a:xfrm>
          <a:off x="5337330" y="3934236"/>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Videographer</a:t>
          </a:r>
        </a:p>
      </dsp:txBody>
      <dsp:txXfrm>
        <a:off x="5337330" y="3934236"/>
        <a:ext cx="972145" cy="311086"/>
      </dsp:txXfrm>
    </dsp:sp>
    <dsp:sp modelId="{2D902ABB-2096-4249-BFF4-C23176604EC9}">
      <dsp:nvSpPr>
        <dsp:cNvPr id="0" name=""/>
        <dsp:cNvSpPr/>
      </dsp:nvSpPr>
      <dsp:spPr>
        <a:xfrm>
          <a:off x="5580367" y="4536966"/>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1BEA06-25DD-4F35-9D2C-8A85F8E1A5F3}">
      <dsp:nvSpPr>
        <dsp:cNvPr id="0" name=""/>
        <dsp:cNvSpPr/>
      </dsp:nvSpPr>
      <dsp:spPr>
        <a:xfrm>
          <a:off x="5580367" y="4536966"/>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632CFA-E9D6-430B-90A1-AAFDB6543DCC}">
      <dsp:nvSpPr>
        <dsp:cNvPr id="0" name=""/>
        <dsp:cNvSpPr/>
      </dsp:nvSpPr>
      <dsp:spPr>
        <a:xfrm>
          <a:off x="5337330" y="4624459"/>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Motion Graphics/ Editing</a:t>
          </a:r>
        </a:p>
      </dsp:txBody>
      <dsp:txXfrm>
        <a:off x="5337330" y="4624459"/>
        <a:ext cx="972145" cy="311086"/>
      </dsp:txXfrm>
    </dsp:sp>
    <dsp:sp modelId="{DA519CF7-01FD-45BC-90F0-FCA9916C794C}">
      <dsp:nvSpPr>
        <dsp:cNvPr id="0" name=""/>
        <dsp:cNvSpPr/>
      </dsp:nvSpPr>
      <dsp:spPr>
        <a:xfrm>
          <a:off x="6124768" y="1085850"/>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44CD49-F15D-4AAA-8212-4DF0DDFA4C7E}">
      <dsp:nvSpPr>
        <dsp:cNvPr id="0" name=""/>
        <dsp:cNvSpPr/>
      </dsp:nvSpPr>
      <dsp:spPr>
        <a:xfrm>
          <a:off x="6124768" y="1085850"/>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28BA71-D61B-4682-81ED-F3CF0CD8AF5D}">
      <dsp:nvSpPr>
        <dsp:cNvPr id="0" name=""/>
        <dsp:cNvSpPr/>
      </dsp:nvSpPr>
      <dsp:spPr>
        <a:xfrm>
          <a:off x="5881732" y="1173343"/>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Head of PR &amp; Social</a:t>
          </a:r>
          <a:endParaRPr lang="en-US" sz="1000" kern="1200" dirty="0"/>
        </a:p>
      </dsp:txBody>
      <dsp:txXfrm>
        <a:off x="5881732" y="1173343"/>
        <a:ext cx="972145" cy="311086"/>
      </dsp:txXfrm>
    </dsp:sp>
    <dsp:sp modelId="{D6262D7A-EEB5-4B6E-BD9B-E549290083E9}">
      <dsp:nvSpPr>
        <dsp:cNvPr id="0" name=""/>
        <dsp:cNvSpPr/>
      </dsp:nvSpPr>
      <dsp:spPr>
        <a:xfrm>
          <a:off x="6756662" y="1776073"/>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1E8E-910A-4448-9F9E-24DEDA29F1F1}">
      <dsp:nvSpPr>
        <dsp:cNvPr id="0" name=""/>
        <dsp:cNvSpPr/>
      </dsp:nvSpPr>
      <dsp:spPr>
        <a:xfrm>
          <a:off x="6756662" y="1776073"/>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B61F22-9242-4F35-BD21-0DC666522BA1}">
      <dsp:nvSpPr>
        <dsp:cNvPr id="0" name=""/>
        <dsp:cNvSpPr/>
      </dsp:nvSpPr>
      <dsp:spPr>
        <a:xfrm>
          <a:off x="6513626" y="1863567"/>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Organic Social</a:t>
          </a:r>
        </a:p>
      </dsp:txBody>
      <dsp:txXfrm>
        <a:off x="6513626" y="1863567"/>
        <a:ext cx="972145" cy="311086"/>
      </dsp:txXfrm>
    </dsp:sp>
    <dsp:sp modelId="{46049077-EAB0-4DD4-9689-CB3D99EE6608}">
      <dsp:nvSpPr>
        <dsp:cNvPr id="0" name=""/>
        <dsp:cNvSpPr/>
      </dsp:nvSpPr>
      <dsp:spPr>
        <a:xfrm>
          <a:off x="6756662" y="2466297"/>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FDB44D-CACC-432E-BBAD-49B9F6DF4CFF}">
      <dsp:nvSpPr>
        <dsp:cNvPr id="0" name=""/>
        <dsp:cNvSpPr/>
      </dsp:nvSpPr>
      <dsp:spPr>
        <a:xfrm>
          <a:off x="6756662" y="2466297"/>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1FEB20-71CC-423F-A0A1-0CBF823A837C}">
      <dsp:nvSpPr>
        <dsp:cNvPr id="0" name=""/>
        <dsp:cNvSpPr/>
      </dsp:nvSpPr>
      <dsp:spPr>
        <a:xfrm>
          <a:off x="6513626" y="2553790"/>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Influencer Marketing</a:t>
          </a:r>
          <a:endParaRPr lang="en-GB" sz="1000" kern="1200" dirty="0"/>
        </a:p>
      </dsp:txBody>
      <dsp:txXfrm>
        <a:off x="6513626" y="2553790"/>
        <a:ext cx="972145" cy="311086"/>
      </dsp:txXfrm>
    </dsp:sp>
    <dsp:sp modelId="{3E1EDE85-2259-4E4C-8000-87A259FE62C6}">
      <dsp:nvSpPr>
        <dsp:cNvPr id="0" name=""/>
        <dsp:cNvSpPr/>
      </dsp:nvSpPr>
      <dsp:spPr>
        <a:xfrm>
          <a:off x="6756662" y="3156520"/>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3BF5E5-C390-4441-B904-5BAA711DD663}">
      <dsp:nvSpPr>
        <dsp:cNvPr id="0" name=""/>
        <dsp:cNvSpPr/>
      </dsp:nvSpPr>
      <dsp:spPr>
        <a:xfrm>
          <a:off x="6756662" y="3156520"/>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536B69-31FF-406F-9E5D-857F1C418DC0}">
      <dsp:nvSpPr>
        <dsp:cNvPr id="0" name=""/>
        <dsp:cNvSpPr/>
      </dsp:nvSpPr>
      <dsp:spPr>
        <a:xfrm>
          <a:off x="6513626" y="3244013"/>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Video &amp; Rich Content</a:t>
          </a:r>
        </a:p>
      </dsp:txBody>
      <dsp:txXfrm>
        <a:off x="6513626" y="3244013"/>
        <a:ext cx="972145" cy="311086"/>
      </dsp:txXfrm>
    </dsp:sp>
    <dsp:sp modelId="{3D63548C-02DA-4E31-AEAF-054022A03CDF}">
      <dsp:nvSpPr>
        <dsp:cNvPr id="0" name=""/>
        <dsp:cNvSpPr/>
      </dsp:nvSpPr>
      <dsp:spPr>
        <a:xfrm>
          <a:off x="7301064" y="1085850"/>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16E46C-3429-4A89-8B17-53642A50CDCA}">
      <dsp:nvSpPr>
        <dsp:cNvPr id="0" name=""/>
        <dsp:cNvSpPr/>
      </dsp:nvSpPr>
      <dsp:spPr>
        <a:xfrm>
          <a:off x="7301064" y="1085850"/>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35C572-E187-4E32-A29F-2D25F8AD5A97}">
      <dsp:nvSpPr>
        <dsp:cNvPr id="0" name=""/>
        <dsp:cNvSpPr/>
      </dsp:nvSpPr>
      <dsp:spPr>
        <a:xfrm>
          <a:off x="7058027" y="1173343"/>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Head of Retention</a:t>
          </a:r>
        </a:p>
      </dsp:txBody>
      <dsp:txXfrm>
        <a:off x="7058027" y="1173343"/>
        <a:ext cx="972145" cy="311086"/>
      </dsp:txXfrm>
    </dsp:sp>
    <dsp:sp modelId="{70CC443D-F6DB-47B5-8FA9-DB5756D466D5}">
      <dsp:nvSpPr>
        <dsp:cNvPr id="0" name=""/>
        <dsp:cNvSpPr/>
      </dsp:nvSpPr>
      <dsp:spPr>
        <a:xfrm>
          <a:off x="7932958" y="1776073"/>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EFE9D2-68AA-49AD-AB7C-9B63F375F9AD}">
      <dsp:nvSpPr>
        <dsp:cNvPr id="0" name=""/>
        <dsp:cNvSpPr/>
      </dsp:nvSpPr>
      <dsp:spPr>
        <a:xfrm>
          <a:off x="7932958" y="1776073"/>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A76907-7FE9-48E2-B8EF-3F749222D1D0}">
      <dsp:nvSpPr>
        <dsp:cNvPr id="0" name=""/>
        <dsp:cNvSpPr/>
      </dsp:nvSpPr>
      <dsp:spPr>
        <a:xfrm>
          <a:off x="7689922" y="1863567"/>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CRM Team</a:t>
          </a:r>
        </a:p>
      </dsp:txBody>
      <dsp:txXfrm>
        <a:off x="7689922" y="1863567"/>
        <a:ext cx="972145" cy="311086"/>
      </dsp:txXfrm>
    </dsp:sp>
    <dsp:sp modelId="{213B81CA-06F2-4959-9AA7-0C1546E4EBF2}">
      <dsp:nvSpPr>
        <dsp:cNvPr id="0" name=""/>
        <dsp:cNvSpPr/>
      </dsp:nvSpPr>
      <dsp:spPr>
        <a:xfrm>
          <a:off x="7932958" y="2466297"/>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099F95-9FE5-467F-A895-739582E2462E}">
      <dsp:nvSpPr>
        <dsp:cNvPr id="0" name=""/>
        <dsp:cNvSpPr/>
      </dsp:nvSpPr>
      <dsp:spPr>
        <a:xfrm>
          <a:off x="7932958" y="2466297"/>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33C509-E4A9-4B9D-8009-A51BC2842FD8}">
      <dsp:nvSpPr>
        <dsp:cNvPr id="0" name=""/>
        <dsp:cNvSpPr/>
      </dsp:nvSpPr>
      <dsp:spPr>
        <a:xfrm>
          <a:off x="7689922" y="2553790"/>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t>Promotions &amp; Loyalty</a:t>
          </a:r>
        </a:p>
      </dsp:txBody>
      <dsp:txXfrm>
        <a:off x="7689922" y="2553790"/>
        <a:ext cx="972145" cy="311086"/>
      </dsp:txXfrm>
    </dsp:sp>
    <dsp:sp modelId="{4926EBEF-11D7-4DF7-B787-C92670A77330}">
      <dsp:nvSpPr>
        <dsp:cNvPr id="0" name=""/>
        <dsp:cNvSpPr/>
      </dsp:nvSpPr>
      <dsp:spPr>
        <a:xfrm>
          <a:off x="8477360" y="395627"/>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1E5C3-AC5F-4209-BDE2-08E2659B5772}">
      <dsp:nvSpPr>
        <dsp:cNvPr id="0" name=""/>
        <dsp:cNvSpPr/>
      </dsp:nvSpPr>
      <dsp:spPr>
        <a:xfrm>
          <a:off x="8477360" y="395627"/>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578B17-D5F5-4444-8ECC-2DCFAFAE64F8}">
      <dsp:nvSpPr>
        <dsp:cNvPr id="0" name=""/>
        <dsp:cNvSpPr/>
      </dsp:nvSpPr>
      <dsp:spPr>
        <a:xfrm>
          <a:off x="8234323" y="483120"/>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B0F0"/>
              </a:solidFill>
            </a:rPr>
            <a:t>B.I. Insights &amp; Analytics</a:t>
          </a:r>
        </a:p>
      </dsp:txBody>
      <dsp:txXfrm>
        <a:off x="8234323" y="483120"/>
        <a:ext cx="972145" cy="311086"/>
      </dsp:txXfrm>
    </dsp:sp>
    <dsp:sp modelId="{B094AC24-60C3-4F98-942E-7A134D3F4999}">
      <dsp:nvSpPr>
        <dsp:cNvPr id="0" name=""/>
        <dsp:cNvSpPr/>
      </dsp:nvSpPr>
      <dsp:spPr>
        <a:xfrm>
          <a:off x="8477360" y="1085850"/>
          <a:ext cx="486072" cy="486072"/>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386745-3FA0-453B-B19E-B8485C705F8F}">
      <dsp:nvSpPr>
        <dsp:cNvPr id="0" name=""/>
        <dsp:cNvSpPr/>
      </dsp:nvSpPr>
      <dsp:spPr>
        <a:xfrm>
          <a:off x="8477360" y="1085850"/>
          <a:ext cx="486072" cy="486072"/>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7D4D7-F310-4F79-B772-5BC72BA3438D}">
      <dsp:nvSpPr>
        <dsp:cNvPr id="0" name=""/>
        <dsp:cNvSpPr/>
      </dsp:nvSpPr>
      <dsp:spPr>
        <a:xfrm>
          <a:off x="8234323" y="1173343"/>
          <a:ext cx="972145" cy="31108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rgbClr val="00B0F0"/>
              </a:solidFill>
            </a:rPr>
            <a:t>Data Analytics</a:t>
          </a:r>
        </a:p>
      </dsp:txBody>
      <dsp:txXfrm>
        <a:off x="8234323" y="1173343"/>
        <a:ext cx="972145" cy="311086"/>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EA8C7-84B4-480E-8369-C4CA02D7ACD9}" type="datetimeFigureOut">
              <a:rPr lang="en-GB" smtClean="0"/>
              <a:t>17/08/2022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D96E9-8CB2-4B38-B406-BCDCC4E2D142}" type="slidenum">
              <a:rPr lang="en-GB" smtClean="0"/>
              <a:t>‹#›</a:t>
            </a:fld>
            <a:endParaRPr lang="en-GB" dirty="0"/>
          </a:p>
        </p:txBody>
      </p:sp>
    </p:spTree>
    <p:extLst>
      <p:ext uri="{BB962C8B-B14F-4D97-AF65-F5344CB8AC3E}">
        <p14:creationId xmlns:p14="http://schemas.microsoft.com/office/powerpoint/2010/main" val="4225419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1</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48630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10</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9495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11</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57885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13</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78028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14</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17543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15</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19414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16</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356561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17</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13808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18</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35150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19</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95558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20</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329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2</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7685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21</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07582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22</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00837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23</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533488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24</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5774503-7067-4766-8E15-CBDF87CDD00E}" type="slidenum">
              <a:rPr lang="en-GB" smtClean="0"/>
              <a:pPr/>
              <a:t>25</a:t>
            </a:fld>
            <a:endParaRPr lang="en-GB" dirty="0"/>
          </a:p>
        </p:txBody>
      </p:sp>
    </p:spTree>
    <p:extLst>
      <p:ext uri="{BB962C8B-B14F-4D97-AF65-F5344CB8AC3E}">
        <p14:creationId xmlns:p14="http://schemas.microsoft.com/office/powerpoint/2010/main" val="3525164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5774503-7067-4766-8E15-CBDF87CDD00E}" type="slidenum">
              <a:rPr lang="en-GB" smtClean="0"/>
              <a:pPr/>
              <a:t>26</a:t>
            </a:fld>
            <a:endParaRPr lang="en-GB" dirty="0"/>
          </a:p>
        </p:txBody>
      </p:sp>
    </p:spTree>
    <p:extLst>
      <p:ext uri="{BB962C8B-B14F-4D97-AF65-F5344CB8AC3E}">
        <p14:creationId xmlns:p14="http://schemas.microsoft.com/office/powerpoint/2010/main" val="680435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27</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574564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28</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06526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29</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71851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306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3</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42365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31</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72558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828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34</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29820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35</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41398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36</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39206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37</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586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50</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398115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2C2F24-9E42-4145-8641-3E55B19F2915}" type="slidenum">
              <a:rPr lang="en-GB" smtClean="0"/>
              <a:pPr/>
              <a:t>4</a:t>
            </a:fld>
            <a:endParaRPr lang="en-GB" dirty="0"/>
          </a:p>
        </p:txBody>
      </p:sp>
    </p:spTree>
    <p:extLst>
      <p:ext uri="{BB962C8B-B14F-4D97-AF65-F5344CB8AC3E}">
        <p14:creationId xmlns:p14="http://schemas.microsoft.com/office/powerpoint/2010/main" val="3797643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5</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64815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6</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615257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7</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2368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8</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997FEF2-AE78-4300-ADB2-E2261A2693AA}" type="slidenum">
              <a:rPr lang="en-US" smtClean="0"/>
              <a:pPr>
                <a:defRPr/>
              </a:pPr>
              <a:t>9</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44175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B8494-1828-4AAE-A50C-B317A752CB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5EC636E-3EEE-44E7-9319-641A9EA7C4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34C7B0-F55D-45EC-83B6-831892255122}"/>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6" name="Slide Number Placeholder 5">
            <a:extLst>
              <a:ext uri="{FF2B5EF4-FFF2-40B4-BE49-F238E27FC236}">
                <a16:creationId xmlns:a16="http://schemas.microsoft.com/office/drawing/2014/main" id="{EE06E8AB-7901-4C7A-B26E-FDE32838509B}"/>
              </a:ext>
            </a:extLst>
          </p:cNvPr>
          <p:cNvSpPr>
            <a:spLocks noGrp="1"/>
          </p:cNvSpPr>
          <p:nvPr>
            <p:ph type="sldNum" sz="quarter" idx="12"/>
          </p:nvPr>
        </p:nvSpPr>
        <p:spPr/>
        <p:txBody>
          <a:bodyPr/>
          <a:lstStyle/>
          <a:p>
            <a:fld id="{FB27FF0F-763D-41E3-AD5F-B19893CAC338}" type="slidenum">
              <a:rPr lang="en-GB" smtClean="0"/>
              <a:t>‹#›</a:t>
            </a:fld>
            <a:endParaRPr lang="en-GB" dirty="0"/>
          </a:p>
        </p:txBody>
      </p:sp>
      <p:pic>
        <p:nvPicPr>
          <p:cNvPr id="1026" name="Picture 2" descr="Kwalee sign up more Xbox, PlayStation and PC games | TheXboxHub">
            <a:extLst>
              <a:ext uri="{FF2B5EF4-FFF2-40B4-BE49-F238E27FC236}">
                <a16:creationId xmlns:a16="http://schemas.microsoft.com/office/drawing/2014/main" id="{8EF7DF17-F3CA-B0B0-AE57-7E8C92F5281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4876" b="15602"/>
          <a:stretch/>
        </p:blipFill>
        <p:spPr bwMode="auto">
          <a:xfrm>
            <a:off x="9808121" y="5814619"/>
            <a:ext cx="2242853" cy="90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788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C329-3B47-46BA-917D-1B3148A5E7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26D42B-7E4A-4F77-838D-F41BBED578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174989-F35B-4937-BB43-07B0C6DE2B08}"/>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5" name="Footer Placeholder 4">
            <a:extLst>
              <a:ext uri="{FF2B5EF4-FFF2-40B4-BE49-F238E27FC236}">
                <a16:creationId xmlns:a16="http://schemas.microsoft.com/office/drawing/2014/main" id="{CE6D0E3E-970A-4254-831A-8C9806CEE758}"/>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876B84C6-607A-46A9-98C3-DCCA15D90ADC}"/>
              </a:ext>
            </a:extLst>
          </p:cNvPr>
          <p:cNvSpPr>
            <a:spLocks noGrp="1"/>
          </p:cNvSpPr>
          <p:nvPr>
            <p:ph type="sldNum" sz="quarter" idx="12"/>
          </p:nvPr>
        </p:nvSpPr>
        <p:spPr/>
        <p:txBody>
          <a:bodyPr/>
          <a:lstStyle/>
          <a:p>
            <a:fld id="{FB27FF0F-763D-41E3-AD5F-B19893CAC338}" type="slidenum">
              <a:rPr lang="en-GB" smtClean="0"/>
              <a:t>‹#›</a:t>
            </a:fld>
            <a:endParaRPr lang="en-GB" dirty="0"/>
          </a:p>
        </p:txBody>
      </p:sp>
    </p:spTree>
    <p:extLst>
      <p:ext uri="{BB962C8B-B14F-4D97-AF65-F5344CB8AC3E}">
        <p14:creationId xmlns:p14="http://schemas.microsoft.com/office/powerpoint/2010/main" val="256738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1506F8-29D2-41A6-8617-91F17291E0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F083ED-BA29-4E17-9B9E-02A5D88172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7532CF-9975-4484-9EB3-F96E877717E7}"/>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5" name="Footer Placeholder 4">
            <a:extLst>
              <a:ext uri="{FF2B5EF4-FFF2-40B4-BE49-F238E27FC236}">
                <a16:creationId xmlns:a16="http://schemas.microsoft.com/office/drawing/2014/main" id="{58BB9B6B-FD84-47EE-89C8-3615C2BA910B}"/>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553448DC-0D25-4CDD-8AEE-70474B947DC2}"/>
              </a:ext>
            </a:extLst>
          </p:cNvPr>
          <p:cNvSpPr>
            <a:spLocks noGrp="1"/>
          </p:cNvSpPr>
          <p:nvPr>
            <p:ph type="sldNum" sz="quarter" idx="12"/>
          </p:nvPr>
        </p:nvSpPr>
        <p:spPr/>
        <p:txBody>
          <a:bodyPr/>
          <a:lstStyle/>
          <a:p>
            <a:fld id="{FB27FF0F-763D-41E3-AD5F-B19893CAC338}" type="slidenum">
              <a:rPr lang="en-GB" smtClean="0"/>
              <a:t>‹#›</a:t>
            </a:fld>
            <a:endParaRPr lang="en-GB" dirty="0"/>
          </a:p>
        </p:txBody>
      </p:sp>
    </p:spTree>
    <p:extLst>
      <p:ext uri="{BB962C8B-B14F-4D97-AF65-F5344CB8AC3E}">
        <p14:creationId xmlns:p14="http://schemas.microsoft.com/office/powerpoint/2010/main" val="58312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BAE6-C328-4FBA-848C-213D8BC706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6C092D-ACE8-4DAE-9434-8A4BE6BF19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27373E-D656-43C8-886A-0E34942A218F}"/>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6" name="Slide Number Placeholder 5">
            <a:extLst>
              <a:ext uri="{FF2B5EF4-FFF2-40B4-BE49-F238E27FC236}">
                <a16:creationId xmlns:a16="http://schemas.microsoft.com/office/drawing/2014/main" id="{A7F79E39-0F68-4899-BCA4-F53EFB7BAFC5}"/>
              </a:ext>
            </a:extLst>
          </p:cNvPr>
          <p:cNvSpPr>
            <a:spLocks noGrp="1"/>
          </p:cNvSpPr>
          <p:nvPr>
            <p:ph type="sldNum" sz="quarter" idx="12"/>
          </p:nvPr>
        </p:nvSpPr>
        <p:spPr/>
        <p:txBody>
          <a:bodyPr/>
          <a:lstStyle/>
          <a:p>
            <a:fld id="{FB27FF0F-763D-41E3-AD5F-B19893CAC338}" type="slidenum">
              <a:rPr lang="en-GB" smtClean="0"/>
              <a:t>‹#›</a:t>
            </a:fld>
            <a:endParaRPr lang="en-GB" dirty="0"/>
          </a:p>
        </p:txBody>
      </p:sp>
      <p:pic>
        <p:nvPicPr>
          <p:cNvPr id="2050" name="Picture 2" descr="Kwalee sign up more Xbox, PlayStation and PC games | TheXboxHub">
            <a:extLst>
              <a:ext uri="{FF2B5EF4-FFF2-40B4-BE49-F238E27FC236}">
                <a16:creationId xmlns:a16="http://schemas.microsoft.com/office/drawing/2014/main" id="{3366E7C1-0F04-ADB1-0BCF-F37BB69867A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11" t="25091" r="3627" b="23301"/>
          <a:stretch/>
        </p:blipFill>
        <p:spPr bwMode="auto">
          <a:xfrm>
            <a:off x="9862782" y="6011792"/>
            <a:ext cx="2207498" cy="70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481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C30A-6D54-4620-B0E7-92B0F7DB4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BE961AF-3D1A-459D-B074-785E60201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4B5D4E-CEE6-4148-80FC-C1A800488626}"/>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5" name="Footer Placeholder 4">
            <a:extLst>
              <a:ext uri="{FF2B5EF4-FFF2-40B4-BE49-F238E27FC236}">
                <a16:creationId xmlns:a16="http://schemas.microsoft.com/office/drawing/2014/main" id="{E8798BF6-9F8A-4264-A8F9-0160F7E93141}"/>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8305A4E9-763B-4635-923F-BAD25CC5F35A}"/>
              </a:ext>
            </a:extLst>
          </p:cNvPr>
          <p:cNvSpPr>
            <a:spLocks noGrp="1"/>
          </p:cNvSpPr>
          <p:nvPr>
            <p:ph type="sldNum" sz="quarter" idx="12"/>
          </p:nvPr>
        </p:nvSpPr>
        <p:spPr/>
        <p:txBody>
          <a:bodyPr/>
          <a:lstStyle/>
          <a:p>
            <a:fld id="{FB27FF0F-763D-41E3-AD5F-B19893CAC338}" type="slidenum">
              <a:rPr lang="en-GB" smtClean="0"/>
              <a:t>‹#›</a:t>
            </a:fld>
            <a:endParaRPr lang="en-GB" dirty="0"/>
          </a:p>
        </p:txBody>
      </p:sp>
    </p:spTree>
    <p:extLst>
      <p:ext uri="{BB962C8B-B14F-4D97-AF65-F5344CB8AC3E}">
        <p14:creationId xmlns:p14="http://schemas.microsoft.com/office/powerpoint/2010/main" val="402039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8884-508C-4274-B228-C253CAC4FA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E47437-3C54-466A-BC05-5709A6BDF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B71A46-F8EF-4060-9C25-2514F90B4D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1A118D-0124-4E8C-90CF-199544A095E3}"/>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6" name="Footer Placeholder 5">
            <a:extLst>
              <a:ext uri="{FF2B5EF4-FFF2-40B4-BE49-F238E27FC236}">
                <a16:creationId xmlns:a16="http://schemas.microsoft.com/office/drawing/2014/main" id="{3C6895EA-BAAF-449F-8C08-85E814C4EB32}"/>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FB069538-A065-4A4F-9A40-959A08141F02}"/>
              </a:ext>
            </a:extLst>
          </p:cNvPr>
          <p:cNvSpPr>
            <a:spLocks noGrp="1"/>
          </p:cNvSpPr>
          <p:nvPr>
            <p:ph type="sldNum" sz="quarter" idx="12"/>
          </p:nvPr>
        </p:nvSpPr>
        <p:spPr/>
        <p:txBody>
          <a:bodyPr/>
          <a:lstStyle/>
          <a:p>
            <a:fld id="{FB27FF0F-763D-41E3-AD5F-B19893CAC338}" type="slidenum">
              <a:rPr lang="en-GB" smtClean="0"/>
              <a:t>‹#›</a:t>
            </a:fld>
            <a:endParaRPr lang="en-GB" dirty="0"/>
          </a:p>
        </p:txBody>
      </p:sp>
    </p:spTree>
    <p:extLst>
      <p:ext uri="{BB962C8B-B14F-4D97-AF65-F5344CB8AC3E}">
        <p14:creationId xmlns:p14="http://schemas.microsoft.com/office/powerpoint/2010/main" val="103577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4C12-CF74-44A9-AB06-A07B28D00BA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16DA71-1AF7-4F7B-B26A-46187C6498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7FBD9-6907-4E2C-8DE6-2B36BEE7F3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31E563-2673-4E6A-A594-B8F7D7611E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5259F-C136-4820-859B-FE4999CA65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B1C68D-E9B3-498B-A708-0F2DFF6270DF}"/>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8" name="Footer Placeholder 7">
            <a:extLst>
              <a:ext uri="{FF2B5EF4-FFF2-40B4-BE49-F238E27FC236}">
                <a16:creationId xmlns:a16="http://schemas.microsoft.com/office/drawing/2014/main" id="{1C3E0A41-98F0-4759-918B-0E1986D968C4}"/>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64D38225-3185-4EA0-8E31-FCCAD549F2C1}"/>
              </a:ext>
            </a:extLst>
          </p:cNvPr>
          <p:cNvSpPr>
            <a:spLocks noGrp="1"/>
          </p:cNvSpPr>
          <p:nvPr>
            <p:ph type="sldNum" sz="quarter" idx="12"/>
          </p:nvPr>
        </p:nvSpPr>
        <p:spPr/>
        <p:txBody>
          <a:bodyPr/>
          <a:lstStyle/>
          <a:p>
            <a:fld id="{FB27FF0F-763D-41E3-AD5F-B19893CAC338}" type="slidenum">
              <a:rPr lang="en-GB" smtClean="0"/>
              <a:t>‹#›</a:t>
            </a:fld>
            <a:endParaRPr lang="en-GB" dirty="0"/>
          </a:p>
        </p:txBody>
      </p:sp>
    </p:spTree>
    <p:extLst>
      <p:ext uri="{BB962C8B-B14F-4D97-AF65-F5344CB8AC3E}">
        <p14:creationId xmlns:p14="http://schemas.microsoft.com/office/powerpoint/2010/main" val="137593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8D63-F26E-4EA3-9DF5-E4CEBB1073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044DF61-1687-4052-A301-206212E526CE}"/>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4" name="Footer Placeholder 3">
            <a:extLst>
              <a:ext uri="{FF2B5EF4-FFF2-40B4-BE49-F238E27FC236}">
                <a16:creationId xmlns:a16="http://schemas.microsoft.com/office/drawing/2014/main" id="{E5A3C1EB-EF5D-485E-85E9-3930DDE3EC82}"/>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5" name="Slide Number Placeholder 4">
            <a:extLst>
              <a:ext uri="{FF2B5EF4-FFF2-40B4-BE49-F238E27FC236}">
                <a16:creationId xmlns:a16="http://schemas.microsoft.com/office/drawing/2014/main" id="{7F360F66-BA2F-4004-B8D5-493CE3DF97F4}"/>
              </a:ext>
            </a:extLst>
          </p:cNvPr>
          <p:cNvSpPr>
            <a:spLocks noGrp="1"/>
          </p:cNvSpPr>
          <p:nvPr>
            <p:ph type="sldNum" sz="quarter" idx="12"/>
          </p:nvPr>
        </p:nvSpPr>
        <p:spPr/>
        <p:txBody>
          <a:bodyPr/>
          <a:lstStyle/>
          <a:p>
            <a:fld id="{FB27FF0F-763D-41E3-AD5F-B19893CAC338}" type="slidenum">
              <a:rPr lang="en-GB" smtClean="0"/>
              <a:t>‹#›</a:t>
            </a:fld>
            <a:endParaRPr lang="en-GB" dirty="0"/>
          </a:p>
        </p:txBody>
      </p:sp>
    </p:spTree>
    <p:extLst>
      <p:ext uri="{BB962C8B-B14F-4D97-AF65-F5344CB8AC3E}">
        <p14:creationId xmlns:p14="http://schemas.microsoft.com/office/powerpoint/2010/main" val="819113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006D8-B41E-4DC8-B678-118DE9370C3B}"/>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3" name="Footer Placeholder 2">
            <a:extLst>
              <a:ext uri="{FF2B5EF4-FFF2-40B4-BE49-F238E27FC236}">
                <a16:creationId xmlns:a16="http://schemas.microsoft.com/office/drawing/2014/main" id="{E5B498B8-4455-4264-A10F-1A1AD5D35FAE}"/>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142E360E-DE26-48A6-BF36-61425A494177}"/>
              </a:ext>
            </a:extLst>
          </p:cNvPr>
          <p:cNvSpPr>
            <a:spLocks noGrp="1"/>
          </p:cNvSpPr>
          <p:nvPr>
            <p:ph type="sldNum" sz="quarter" idx="12"/>
          </p:nvPr>
        </p:nvSpPr>
        <p:spPr/>
        <p:txBody>
          <a:bodyPr/>
          <a:lstStyle/>
          <a:p>
            <a:fld id="{FB27FF0F-763D-41E3-AD5F-B19893CAC338}" type="slidenum">
              <a:rPr lang="en-GB" smtClean="0"/>
              <a:t>‹#›</a:t>
            </a:fld>
            <a:endParaRPr lang="en-GB" dirty="0"/>
          </a:p>
        </p:txBody>
      </p:sp>
    </p:spTree>
    <p:extLst>
      <p:ext uri="{BB962C8B-B14F-4D97-AF65-F5344CB8AC3E}">
        <p14:creationId xmlns:p14="http://schemas.microsoft.com/office/powerpoint/2010/main" val="39440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B5F6-7236-4AF2-907B-99915342F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F17F04-6E3E-42AD-95F0-81E0740AC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F8C9E6-97D1-4C95-88AB-E2CEA5B5F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5F7EC4-2365-4FDD-8FD0-D60F50E2C051}"/>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6" name="Footer Placeholder 5">
            <a:extLst>
              <a:ext uri="{FF2B5EF4-FFF2-40B4-BE49-F238E27FC236}">
                <a16:creationId xmlns:a16="http://schemas.microsoft.com/office/drawing/2014/main" id="{F0A4A4D1-1DD3-45FE-A786-61DF670CFCFE}"/>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BE6DB243-FE66-4244-981B-989D0461D172}"/>
              </a:ext>
            </a:extLst>
          </p:cNvPr>
          <p:cNvSpPr>
            <a:spLocks noGrp="1"/>
          </p:cNvSpPr>
          <p:nvPr>
            <p:ph type="sldNum" sz="quarter" idx="12"/>
          </p:nvPr>
        </p:nvSpPr>
        <p:spPr/>
        <p:txBody>
          <a:bodyPr/>
          <a:lstStyle/>
          <a:p>
            <a:fld id="{FB27FF0F-763D-41E3-AD5F-B19893CAC338}" type="slidenum">
              <a:rPr lang="en-GB" smtClean="0"/>
              <a:t>‹#›</a:t>
            </a:fld>
            <a:endParaRPr lang="en-GB" dirty="0"/>
          </a:p>
        </p:txBody>
      </p:sp>
    </p:spTree>
    <p:extLst>
      <p:ext uri="{BB962C8B-B14F-4D97-AF65-F5344CB8AC3E}">
        <p14:creationId xmlns:p14="http://schemas.microsoft.com/office/powerpoint/2010/main" val="254687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BCDE-9664-4D2F-A1FA-ABC891C91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61E388-F17E-443B-80BC-84742C8DED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6CEB5F3-6887-4239-9FC4-0CD9DFF54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1F881B-E23A-4CAB-89B1-535DE2E94349}"/>
              </a:ext>
            </a:extLst>
          </p:cNvPr>
          <p:cNvSpPr>
            <a:spLocks noGrp="1"/>
          </p:cNvSpPr>
          <p:nvPr>
            <p:ph type="dt" sz="half" idx="10"/>
          </p:nvPr>
        </p:nvSpPr>
        <p:spPr/>
        <p:txBody>
          <a:bodyPr/>
          <a:lstStyle/>
          <a:p>
            <a:fld id="{E67896AE-4BB2-47D2-9D72-FDA897811903}" type="datetimeFigureOut">
              <a:rPr lang="en-GB" smtClean="0"/>
              <a:t>17/08/2022</a:t>
            </a:fld>
            <a:endParaRPr lang="en-GB" dirty="0"/>
          </a:p>
        </p:txBody>
      </p:sp>
      <p:sp>
        <p:nvSpPr>
          <p:cNvPr id="6" name="Footer Placeholder 5">
            <a:extLst>
              <a:ext uri="{FF2B5EF4-FFF2-40B4-BE49-F238E27FC236}">
                <a16:creationId xmlns:a16="http://schemas.microsoft.com/office/drawing/2014/main" id="{BCD5D76B-BF1B-45C0-A749-A6627948AC7C}"/>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8E4DC5BA-87EF-467F-A1CF-573C072493DC}"/>
              </a:ext>
            </a:extLst>
          </p:cNvPr>
          <p:cNvSpPr>
            <a:spLocks noGrp="1"/>
          </p:cNvSpPr>
          <p:nvPr>
            <p:ph type="sldNum" sz="quarter" idx="12"/>
          </p:nvPr>
        </p:nvSpPr>
        <p:spPr/>
        <p:txBody>
          <a:bodyPr/>
          <a:lstStyle/>
          <a:p>
            <a:fld id="{FB27FF0F-763D-41E3-AD5F-B19893CAC338}" type="slidenum">
              <a:rPr lang="en-GB" smtClean="0"/>
              <a:t>‹#›</a:t>
            </a:fld>
            <a:endParaRPr lang="en-GB" dirty="0"/>
          </a:p>
        </p:txBody>
      </p:sp>
    </p:spTree>
    <p:extLst>
      <p:ext uri="{BB962C8B-B14F-4D97-AF65-F5344CB8AC3E}">
        <p14:creationId xmlns:p14="http://schemas.microsoft.com/office/powerpoint/2010/main" val="166023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73355F-2845-411F-B2DB-8D8F86F03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3F7CE2-7B04-4946-8D38-55051BC03A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B87678-EC9B-40E7-8A81-8D574B8581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896AE-4BB2-47D2-9D72-FDA897811903}" type="datetimeFigureOut">
              <a:rPr lang="en-GB" smtClean="0"/>
              <a:t>17/08/2022</a:t>
            </a:fld>
            <a:endParaRPr lang="en-GB" dirty="0"/>
          </a:p>
        </p:txBody>
      </p:sp>
      <p:sp>
        <p:nvSpPr>
          <p:cNvPr id="6" name="Slide Number Placeholder 5">
            <a:extLst>
              <a:ext uri="{FF2B5EF4-FFF2-40B4-BE49-F238E27FC236}">
                <a16:creationId xmlns:a16="http://schemas.microsoft.com/office/drawing/2014/main" id="{15C0329F-B6DA-4922-B575-59A99D0394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7FF0F-763D-41E3-AD5F-B19893CAC338}" type="slidenum">
              <a:rPr lang="en-GB" smtClean="0"/>
              <a:t>‹#›</a:t>
            </a:fld>
            <a:endParaRPr lang="en-GB" dirty="0"/>
          </a:p>
        </p:txBody>
      </p:sp>
    </p:spTree>
    <p:extLst>
      <p:ext uri="{BB962C8B-B14F-4D97-AF65-F5344CB8AC3E}">
        <p14:creationId xmlns:p14="http://schemas.microsoft.com/office/powerpoint/2010/main" val="1775096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blog.udonis.co/mobile-marketing/mobile-games/hyper-casual-games-repor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blog.udonis.co/mobile-marketing/mobile-games/genshin-impact-advertisin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blog.udonis.co/mobile-marketing/mobile-games/social-features-mobile-game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control" Target="../activeX/activeX8.xml"/><Relationship Id="rId13" Type="http://schemas.openxmlformats.org/officeDocument/2006/relationships/control" Target="../activeX/activeX13.xml"/><Relationship Id="rId18" Type="http://schemas.openxmlformats.org/officeDocument/2006/relationships/control" Target="../activeX/activeX18.xml"/><Relationship Id="rId26" Type="http://schemas.openxmlformats.org/officeDocument/2006/relationships/hyperlink" Target="https://www.feedspot.com/infiniterss.php?_src=feed_title&amp;followfeedid=5230829&amp;q=site:https%3A%2F%2Fforums.androidcentral.com%2Fexternal.php%3Ftype%3DRSS2%26forumids%3D143" TargetMode="External"/><Relationship Id="rId39" Type="http://schemas.openxmlformats.org/officeDocument/2006/relationships/hyperlink" Target="https://www.thetechgame.com/Forums/f=161/prefix=gaming/mobile-devices.html" TargetMode="External"/><Relationship Id="rId3" Type="http://schemas.openxmlformats.org/officeDocument/2006/relationships/control" Target="../activeX/activeX3.xml"/><Relationship Id="rId21" Type="http://schemas.openxmlformats.org/officeDocument/2006/relationships/control" Target="../activeX/activeX21.xml"/><Relationship Id="rId34" Type="http://schemas.openxmlformats.org/officeDocument/2006/relationships/hyperlink" Target="https://www.feedspot.com/infiniterss.php?_src=feed_title&amp;followfeedid=5374776&amp;q=site:https%3A%2F%2Fwww.se7ensins.com%2Fforums%2Fforums%2Fmobile-center.496%2Findex.rss" TargetMode="External"/><Relationship Id="rId42" Type="http://schemas.openxmlformats.org/officeDocument/2006/relationships/image" Target="../media/image22.jpeg"/><Relationship Id="rId7" Type="http://schemas.openxmlformats.org/officeDocument/2006/relationships/control" Target="../activeX/activeX7.xml"/><Relationship Id="rId12" Type="http://schemas.openxmlformats.org/officeDocument/2006/relationships/control" Target="../activeX/activeX12.xml"/><Relationship Id="rId17" Type="http://schemas.openxmlformats.org/officeDocument/2006/relationships/control" Target="../activeX/activeX17.xml"/><Relationship Id="rId25" Type="http://schemas.openxmlformats.org/officeDocument/2006/relationships/hyperlink" Target="https://www.feedspot.com/infiniterss.php?_src=feed_title&amp;followfeedid=5230811&amp;q=site:https%3A%2F%2Ftoucharcade.com%2Fcommunity%2Fforums%2F-%2Findex.rss" TargetMode="External"/><Relationship Id="rId33" Type="http://schemas.openxmlformats.org/officeDocument/2006/relationships/hyperlink" Target="https://www.feedspot.com/infiniterss.php?_src=feed_title&amp;followfeedid=5230854&amp;q=site:https%3A%2F%2Fwww.elitepvpers.com%2Fforum%2Fexternal.php%3Ftype%3DRSS2%26forumids%3D799" TargetMode="External"/><Relationship Id="rId38" Type="http://schemas.openxmlformats.org/officeDocument/2006/relationships/hyperlink" Target="https://www.appfutura.com/forum/mobile-game-developers/" TargetMode="External"/><Relationship Id="rId46" Type="http://schemas.openxmlformats.org/officeDocument/2006/relationships/image" Target="../media/image26.wmf"/><Relationship Id="rId2" Type="http://schemas.openxmlformats.org/officeDocument/2006/relationships/control" Target="../activeX/activeX2.xml"/><Relationship Id="rId16" Type="http://schemas.openxmlformats.org/officeDocument/2006/relationships/control" Target="../activeX/activeX16.xml"/><Relationship Id="rId20" Type="http://schemas.openxmlformats.org/officeDocument/2006/relationships/control" Target="../activeX/activeX20.xml"/><Relationship Id="rId29" Type="http://schemas.openxmlformats.org/officeDocument/2006/relationships/hyperlink" Target="https://www.feedspot.com/infiniterss.php?_src=feed_title&amp;followfeedid=5230834&amp;q=site:https%3A%2F%2Fforums.tomsguide.com%2Fforums%2Fmobile-gaming.32%2Findex.rss" TargetMode="External"/><Relationship Id="rId41" Type="http://schemas.openxmlformats.org/officeDocument/2006/relationships/image" Target="../media/image21.jpeg"/><Relationship Id="rId1" Type="http://schemas.openxmlformats.org/officeDocument/2006/relationships/control" Target="../activeX/activeX1.xml"/><Relationship Id="rId6" Type="http://schemas.openxmlformats.org/officeDocument/2006/relationships/control" Target="../activeX/activeX6.xml"/><Relationship Id="rId11" Type="http://schemas.openxmlformats.org/officeDocument/2006/relationships/control" Target="../activeX/activeX11.xml"/><Relationship Id="rId24" Type="http://schemas.openxmlformats.org/officeDocument/2006/relationships/notesSlide" Target="../notesSlides/notesSlide36.xml"/><Relationship Id="rId32" Type="http://schemas.openxmlformats.org/officeDocument/2006/relationships/hyperlink" Target="https://www.feedspot.com/infiniterss.php?_src=feed_title&amp;followfeedid=5230827&amp;q=site:https%3A%2F%2Fwww.vgr.com%2Fforum%2Fforum%2F36-mobile.xml%2F" TargetMode="External"/><Relationship Id="rId37" Type="http://schemas.openxmlformats.org/officeDocument/2006/relationships/hyperlink" Target="https://www.neowin.net/forum/forum/244-mobile-gaming/" TargetMode="External"/><Relationship Id="rId40" Type="http://schemas.openxmlformats.org/officeDocument/2006/relationships/hyperlink" Target="https://forums.somethingawful.com/forumdisplay.php?forumid=279" TargetMode="External"/><Relationship Id="rId45" Type="http://schemas.openxmlformats.org/officeDocument/2006/relationships/image" Target="../media/image25.wmf"/><Relationship Id="rId5" Type="http://schemas.openxmlformats.org/officeDocument/2006/relationships/control" Target="../activeX/activeX5.xml"/><Relationship Id="rId15" Type="http://schemas.openxmlformats.org/officeDocument/2006/relationships/control" Target="../activeX/activeX15.xml"/><Relationship Id="rId23" Type="http://schemas.openxmlformats.org/officeDocument/2006/relationships/slideLayout" Target="../slideLayouts/slideLayout2.xml"/><Relationship Id="rId28" Type="http://schemas.openxmlformats.org/officeDocument/2006/relationships/hyperlink" Target="https://www.feedspot.com/infiniterss.php?_src=feed_title&amp;followfeedid=5347232&amp;q=site:https%3A%2F%2Fwww.reddit.com%2Fr%2FMobileGaming%2F.rss" TargetMode="External"/><Relationship Id="rId36" Type="http://schemas.openxmlformats.org/officeDocument/2006/relationships/hyperlink" Target="http://dedomil.net/forum/" TargetMode="External"/><Relationship Id="rId10" Type="http://schemas.openxmlformats.org/officeDocument/2006/relationships/control" Target="../activeX/activeX10.xml"/><Relationship Id="rId19" Type="http://schemas.openxmlformats.org/officeDocument/2006/relationships/control" Target="../activeX/activeX19.xml"/><Relationship Id="rId31" Type="http://schemas.openxmlformats.org/officeDocument/2006/relationships/hyperlink" Target="https://www.feedspot.com/infiniterss.php?_src=feed_title&amp;followfeedid=5374777&amp;q=site:https%3A%2F%2Fforums.hardwarezone.com.sg%2Fforums%2Fhandheld-and-mobile-gaming.384%2Findex.rss" TargetMode="External"/><Relationship Id="rId44" Type="http://schemas.openxmlformats.org/officeDocument/2006/relationships/image" Target="../media/image24.jpeg"/><Relationship Id="rId4" Type="http://schemas.openxmlformats.org/officeDocument/2006/relationships/control" Target="../activeX/activeX4.xml"/><Relationship Id="rId9" Type="http://schemas.openxmlformats.org/officeDocument/2006/relationships/control" Target="../activeX/activeX9.xml"/><Relationship Id="rId14" Type="http://schemas.openxmlformats.org/officeDocument/2006/relationships/control" Target="../activeX/activeX14.xml"/><Relationship Id="rId22" Type="http://schemas.openxmlformats.org/officeDocument/2006/relationships/control" Target="../activeX/activeX22.xml"/><Relationship Id="rId27" Type="http://schemas.openxmlformats.org/officeDocument/2006/relationships/hyperlink" Target="https://www.feedspot.com/infiniterss.php?_src=feed_title&amp;followfeedid=5230832&amp;q=site:https%3A%2F%2Fandroidforums.com%2Fforums%2Fandroid-apps-games.4%2Findex.rss" TargetMode="External"/><Relationship Id="rId30" Type="http://schemas.openxmlformats.org/officeDocument/2006/relationships/hyperlink" Target="https://www.feedspot.com/infiniterss.php?_src=feed_title&amp;followfeedid=4754281&amp;q=site:https%3A%2F%2Fwww.reddit.com%2Fr%2FAndroidGaming%2F.rss" TargetMode="External"/><Relationship Id="rId35" Type="http://schemas.openxmlformats.org/officeDocument/2006/relationships/hyperlink" Target="https://www.feedspot.com/infiniterss.php?_src=feed_title&amp;followfeedid=5230818&amp;q=site:https%3A%2F%2Fhardforum.com%2Fforums%2Fmobile-games.83%2Findex.rss" TargetMode="External"/><Relationship Id="rId43" Type="http://schemas.openxmlformats.org/officeDocument/2006/relationships/image" Target="../media/image23.jpeg"/></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ElrSMj_YEEs"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s://en.wikipedia.org/wiki/Friesland" TargetMode="External"/><Relationship Id="rId4" Type="http://schemas.openxmlformats.org/officeDocument/2006/relationships/hyperlink" Target="https://en.wikipedia.org/wiki/Netherland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a:extLst>
              <a:ext uri="{FF2B5EF4-FFF2-40B4-BE49-F238E27FC236}">
                <a16:creationId xmlns:a16="http://schemas.microsoft.com/office/drawing/2014/main" id="{419180DD-2DC5-19B0-3B98-7AD46CB735CA}"/>
              </a:ext>
            </a:extLst>
          </p:cNvPr>
          <p:cNvPicPr>
            <a:picLocks noChangeAspect="1" noChangeArrowheads="1"/>
          </p:cNvPicPr>
          <p:nvPr/>
        </p:nvPicPr>
        <p:blipFill rotWithShape="1">
          <a:blip r:embed="rId3">
            <a:alphaModFix amt="4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617" t="5317" r="1" b="1"/>
          <a:stretch/>
        </p:blipFill>
        <p:spPr bwMode="auto">
          <a:xfrm>
            <a:off x="-10" y="0"/>
            <a:ext cx="78066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B3FF41F-4AE5-94B8-CF7D-223FFE6182DC}"/>
              </a:ext>
            </a:extLst>
          </p:cNvPr>
          <p:cNvPicPr>
            <a:picLocks noChangeAspect="1"/>
          </p:cNvPicPr>
          <p:nvPr/>
        </p:nvPicPr>
        <p:blipFill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colorTemperature colorTemp="11200"/>
                    </a14:imgEffect>
                  </a14:imgLayer>
                </a14:imgProps>
              </a:ext>
            </a:extLst>
          </a:blip>
          <a:srcRect l="16975" t="16979" r="7637" b="17255"/>
          <a:stretch/>
        </p:blipFill>
        <p:spPr>
          <a:xfrm>
            <a:off x="4904097" y="0"/>
            <a:ext cx="7284686" cy="687025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Footer Placeholder 1"/>
          <p:cNvSpPr>
            <a:spLocks noGrp="1"/>
          </p:cNvSpPr>
          <p:nvPr>
            <p:ph type="ftr" sz="quarter" idx="4294967295"/>
          </p:nvPr>
        </p:nvSpPr>
        <p:spPr>
          <a:xfrm>
            <a:off x="7345327" y="6406283"/>
            <a:ext cx="3276600" cy="365125"/>
          </a:xfrm>
          <a:prstGeom prst="rect">
            <a:avLst/>
          </a:prstGeom>
        </p:spPr>
        <p:txBody>
          <a:bodyPr vert="horz" lIns="91440" tIns="45720" rIns="91440" bIns="45720" rtlCol="0" anchor="ctr">
            <a:noAutofit/>
          </a:bodyPr>
          <a:lstStyle/>
          <a:p>
            <a:pPr algn="r">
              <a:spcAft>
                <a:spcPts val="600"/>
              </a:spcAft>
            </a:pPr>
            <a:r>
              <a:rPr lang="en-US" sz="2400" b="1" kern="1200" dirty="0">
                <a:latin typeface="+mn-lt"/>
                <a:ea typeface="+mn-ea"/>
                <a:cs typeface="+mn-cs"/>
              </a:rPr>
              <a:t>Harry Lang for               </a:t>
            </a:r>
          </a:p>
        </p:txBody>
      </p:sp>
      <p:sp>
        <p:nvSpPr>
          <p:cNvPr id="5" name="TextBox 4">
            <a:extLst>
              <a:ext uri="{FF2B5EF4-FFF2-40B4-BE49-F238E27FC236}">
                <a16:creationId xmlns:a16="http://schemas.microsoft.com/office/drawing/2014/main" id="{D654C93A-08CD-4604-AF24-D7BD0BEE274F}"/>
              </a:ext>
            </a:extLst>
          </p:cNvPr>
          <p:cNvSpPr txBox="1"/>
          <p:nvPr/>
        </p:nvSpPr>
        <p:spPr>
          <a:xfrm>
            <a:off x="7139802" y="5387285"/>
            <a:ext cx="4620584" cy="661350"/>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400" b="1" kern="1200" dirty="0">
                <a:latin typeface="+mj-lt"/>
                <a:ea typeface="+mj-ea"/>
                <a:cs typeface="+mj-cs"/>
              </a:rPr>
              <a:t>Marketing 2022</a:t>
            </a:r>
          </a:p>
        </p:txBody>
      </p:sp>
      <p:pic>
        <p:nvPicPr>
          <p:cNvPr id="9" name="Picture 8">
            <a:extLst>
              <a:ext uri="{FF2B5EF4-FFF2-40B4-BE49-F238E27FC236}">
                <a16:creationId xmlns:a16="http://schemas.microsoft.com/office/drawing/2014/main" id="{770A595C-1159-F135-63EE-F7D33EB3415C}"/>
              </a:ext>
            </a:extLst>
          </p:cNvPr>
          <p:cNvPicPr>
            <a:picLocks noChangeAspect="1"/>
          </p:cNvPicPr>
          <p:nvPr/>
        </p:nvPicPr>
        <p:blipFill>
          <a:blip r:embed="rId7"/>
          <a:stretch>
            <a:fillRect/>
          </a:stretch>
        </p:blipFill>
        <p:spPr>
          <a:xfrm>
            <a:off x="10471747" y="6266319"/>
            <a:ext cx="1666973" cy="586775"/>
          </a:xfrm>
          <a:prstGeom prst="rect">
            <a:avLst/>
          </a:prstGeom>
        </p:spPr>
      </p:pic>
    </p:spTree>
    <p:extLst>
      <p:ext uri="{BB962C8B-B14F-4D97-AF65-F5344CB8AC3E}">
        <p14:creationId xmlns:p14="http://schemas.microsoft.com/office/powerpoint/2010/main" val="2988701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52387" y="2896574"/>
            <a:ext cx="12192000" cy="584775"/>
          </a:xfrm>
          <a:prstGeom prst="rect">
            <a:avLst/>
          </a:prstGeom>
          <a:noFill/>
        </p:spPr>
        <p:txBody>
          <a:bodyPr wrap="square" rtlCol="0">
            <a:spAutoFit/>
          </a:bodyPr>
          <a:lstStyle/>
          <a:p>
            <a:pPr algn="ctr"/>
            <a:r>
              <a:rPr lang="en-GB" sz="3200" b="1" i="0" dirty="0">
                <a:solidFill>
                  <a:srgbClr val="222222"/>
                </a:solidFill>
                <a:effectLst/>
                <a:latin typeface="Century Gothic" panose="020B0502020202020204" pitchFamily="34" charset="0"/>
              </a:rPr>
              <a:t>Channel Marketing Strategy &amp; Tactics</a:t>
            </a:r>
            <a:endParaRPr lang="en-GB" sz="3200" b="1" dirty="0"/>
          </a:p>
        </p:txBody>
      </p:sp>
    </p:spTree>
    <p:extLst>
      <p:ext uri="{BB962C8B-B14F-4D97-AF65-F5344CB8AC3E}">
        <p14:creationId xmlns:p14="http://schemas.microsoft.com/office/powerpoint/2010/main" val="4062671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9858" y="666566"/>
            <a:ext cx="9484472" cy="4880503"/>
          </a:xfrm>
          <a:prstGeom prst="rect">
            <a:avLst/>
          </a:prstGeom>
          <a:noFill/>
        </p:spPr>
        <p:txBody>
          <a:bodyPr wrap="square" rtlCol="0">
            <a:spAutoFit/>
          </a:bodyPr>
          <a:lstStyle/>
          <a:p>
            <a:pPr marL="285750" indent="-285750">
              <a:buFont typeface="Wingdings" panose="05000000000000000000" pitchFamily="2" charset="2"/>
              <a:buChar char="Ø"/>
            </a:pPr>
            <a:endParaRPr lang="en-GB" sz="1600" dirty="0">
              <a:latin typeface="Century Gothic" panose="020B0502020202020204" pitchFamily="34" charset="0"/>
            </a:endParaRPr>
          </a:p>
          <a:p>
            <a:pPr algn="just">
              <a:lnSpc>
                <a:spcPct val="107000"/>
              </a:lnSpc>
              <a:spcAft>
                <a:spcPts val="800"/>
              </a:spcAft>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Deliver a fully integrated brand, direct response acquisition, conversion, retention &amp;</a:t>
            </a:r>
            <a:r>
              <a:rPr lang="en-GB"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reactivation Marcoms strategy, localised for audiences in all </a:t>
            </a:r>
            <a:r>
              <a:rPr lang="en-GB"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markets and </a:t>
            </a: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linked to budget, KPIs and ‘challenging but achievable’ ROAS/ ROI targets</a:t>
            </a:r>
          </a:p>
          <a:p>
            <a:pPr algn="just">
              <a:lnSpc>
                <a:spcPct val="107000"/>
              </a:lnSpc>
              <a:spcAft>
                <a:spcPts val="800"/>
              </a:spcAft>
            </a:pPr>
            <a:endParaRPr lang="en-GB"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Use Cost Per Engagement KPI for paid media to increase CPA value &amp; Real Money player ROAS</a:t>
            </a:r>
          </a:p>
          <a:p>
            <a:pPr algn="just">
              <a:lnSpc>
                <a:spcPct val="107000"/>
              </a:lnSpc>
              <a:spcAft>
                <a:spcPts val="800"/>
              </a:spcAft>
            </a:pPr>
            <a:endParaRPr lang="en-GB"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‘Test &amp; Learn’ at heart of all creative, CTA and media campaigns. The strong survive – and thrive.</a:t>
            </a:r>
          </a:p>
          <a:p>
            <a:pPr algn="just">
              <a:lnSpc>
                <a:spcPct val="107000"/>
              </a:lnSpc>
              <a:spcAft>
                <a:spcPts val="800"/>
              </a:spcAft>
            </a:pPr>
            <a:endPar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en-GB" sz="20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Attribution modelling &amp; automated digi acq for onboarding/ ROI efficiency</a:t>
            </a:r>
            <a:endParaRPr lang="en-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5162105-6D1D-4E73-B14B-BB6F2AA48F4C}"/>
              </a:ext>
            </a:extLst>
          </p:cNvPr>
          <p:cNvSpPr txBox="1"/>
          <p:nvPr/>
        </p:nvSpPr>
        <p:spPr>
          <a:xfrm>
            <a:off x="4937352" y="184261"/>
            <a:ext cx="6936119" cy="523220"/>
          </a:xfrm>
          <a:prstGeom prst="rect">
            <a:avLst/>
          </a:prstGeom>
          <a:noFill/>
        </p:spPr>
        <p:txBody>
          <a:bodyPr wrap="square" rtlCol="0">
            <a:spAutoFit/>
          </a:bodyPr>
          <a:lstStyle/>
          <a:p>
            <a:pPr algn="r"/>
            <a:r>
              <a:rPr lang="en-GB" sz="2800" b="1" dirty="0">
                <a:latin typeface="Century Gothic" panose="020B0502020202020204" pitchFamily="34" charset="0"/>
              </a:rPr>
              <a:t>Player Acquisition</a:t>
            </a:r>
          </a:p>
        </p:txBody>
      </p:sp>
      <p:pic>
        <p:nvPicPr>
          <p:cNvPr id="4098" name="Picture 2" descr="Kwalee">
            <a:extLst>
              <a:ext uri="{FF2B5EF4-FFF2-40B4-BE49-F238E27FC236}">
                <a16:creationId xmlns:a16="http://schemas.microsoft.com/office/drawing/2014/main" id="{47786AF8-3663-49CB-93A2-F07B4C0F8D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4" t="4" r="57072" b="3626"/>
          <a:stretch/>
        </p:blipFill>
        <p:spPr bwMode="auto">
          <a:xfrm>
            <a:off x="0" y="0"/>
            <a:ext cx="1998482" cy="68689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Diagonal Corners Snipped 1">
            <a:extLst>
              <a:ext uri="{FF2B5EF4-FFF2-40B4-BE49-F238E27FC236}">
                <a16:creationId xmlns:a16="http://schemas.microsoft.com/office/drawing/2014/main" id="{1BB97B10-83FF-69E4-D4EC-33A653F78061}"/>
              </a:ext>
            </a:extLst>
          </p:cNvPr>
          <p:cNvSpPr/>
          <p:nvPr/>
        </p:nvSpPr>
        <p:spPr>
          <a:xfrm>
            <a:off x="5596228" y="5861613"/>
            <a:ext cx="2173253" cy="750627"/>
          </a:xfrm>
          <a:prstGeom prst="snip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Need to Know</a:t>
            </a:r>
          </a:p>
          <a:p>
            <a:pPr algn="ctr"/>
            <a:r>
              <a:rPr lang="en-GB" sz="1200" dirty="0"/>
              <a:t>Current CTA, conversion &amp; LTV by channel/ game</a:t>
            </a:r>
          </a:p>
        </p:txBody>
      </p:sp>
    </p:spTree>
    <p:extLst>
      <p:ext uri="{BB962C8B-B14F-4D97-AF65-F5344CB8AC3E}">
        <p14:creationId xmlns:p14="http://schemas.microsoft.com/office/powerpoint/2010/main" val="224717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ck Arc 4"/>
          <p:cNvSpPr/>
          <p:nvPr/>
        </p:nvSpPr>
        <p:spPr>
          <a:xfrm>
            <a:off x="4056317" y="2057535"/>
            <a:ext cx="3096344" cy="2736304"/>
          </a:xfrm>
          <a:prstGeom prst="blockArc">
            <a:avLst>
              <a:gd name="adj1" fmla="val 10800000"/>
              <a:gd name="adj2" fmla="val 90009"/>
              <a:gd name="adj3" fmla="val 17898"/>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7" name="Block Arc 6"/>
          <p:cNvSpPr/>
          <p:nvPr/>
        </p:nvSpPr>
        <p:spPr>
          <a:xfrm flipV="1">
            <a:off x="4056317" y="2458845"/>
            <a:ext cx="3096344" cy="2551018"/>
          </a:xfrm>
          <a:prstGeom prst="blockArc">
            <a:avLst>
              <a:gd name="adj1" fmla="val 10800000"/>
              <a:gd name="adj2" fmla="val 90009"/>
              <a:gd name="adj3" fmla="val 17898"/>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8" name="Donut 7"/>
          <p:cNvSpPr/>
          <p:nvPr/>
        </p:nvSpPr>
        <p:spPr>
          <a:xfrm>
            <a:off x="3156217" y="1173129"/>
            <a:ext cx="4932548" cy="4686898"/>
          </a:xfrm>
          <a:prstGeom prst="donut">
            <a:avLst>
              <a:gd name="adj" fmla="val 1055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9" name="Rounded Rectangle 8"/>
          <p:cNvSpPr/>
          <p:nvPr/>
        </p:nvSpPr>
        <p:spPr>
          <a:xfrm>
            <a:off x="8471285" y="2820820"/>
            <a:ext cx="1080120"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Tracking/ Reporting/ Attribution</a:t>
            </a:r>
          </a:p>
        </p:txBody>
      </p:sp>
      <p:sp>
        <p:nvSpPr>
          <p:cNvPr id="10" name="Rounded Rectangle 9"/>
          <p:cNvSpPr/>
          <p:nvPr/>
        </p:nvSpPr>
        <p:spPr>
          <a:xfrm>
            <a:off x="2001435" y="1803128"/>
            <a:ext cx="1118778"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App/ Play Store Pages</a:t>
            </a:r>
          </a:p>
        </p:txBody>
      </p:sp>
      <p:sp>
        <p:nvSpPr>
          <p:cNvPr id="11" name="Rounded Rectangle 10"/>
          <p:cNvSpPr/>
          <p:nvPr/>
        </p:nvSpPr>
        <p:spPr>
          <a:xfrm>
            <a:off x="2821137" y="940471"/>
            <a:ext cx="1080120"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Rich Content</a:t>
            </a:r>
          </a:p>
        </p:txBody>
      </p:sp>
      <p:sp>
        <p:nvSpPr>
          <p:cNvPr id="12" name="Rounded Rectangle 11"/>
          <p:cNvSpPr/>
          <p:nvPr/>
        </p:nvSpPr>
        <p:spPr>
          <a:xfrm>
            <a:off x="4271532" y="422918"/>
            <a:ext cx="1080120"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Organic Social</a:t>
            </a:r>
          </a:p>
        </p:txBody>
      </p:sp>
      <p:sp>
        <p:nvSpPr>
          <p:cNvPr id="13" name="Rounded Rectangle 12"/>
          <p:cNvSpPr/>
          <p:nvPr/>
        </p:nvSpPr>
        <p:spPr>
          <a:xfrm>
            <a:off x="1719733" y="3902745"/>
            <a:ext cx="1080120"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rPr>
              <a:t>Sponsorship</a:t>
            </a:r>
          </a:p>
        </p:txBody>
      </p:sp>
      <p:sp>
        <p:nvSpPr>
          <p:cNvPr id="14" name="Rounded Rectangle 13"/>
          <p:cNvSpPr/>
          <p:nvPr/>
        </p:nvSpPr>
        <p:spPr>
          <a:xfrm>
            <a:off x="2068911" y="5025380"/>
            <a:ext cx="1080120"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Influencers</a:t>
            </a:r>
          </a:p>
        </p:txBody>
      </p:sp>
      <p:sp>
        <p:nvSpPr>
          <p:cNvPr id="15" name="Rounded Rectangle 14"/>
          <p:cNvSpPr/>
          <p:nvPr/>
        </p:nvSpPr>
        <p:spPr>
          <a:xfrm>
            <a:off x="3220554" y="5794556"/>
            <a:ext cx="727751" cy="673560"/>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PR</a:t>
            </a:r>
          </a:p>
        </p:txBody>
      </p:sp>
      <p:sp>
        <p:nvSpPr>
          <p:cNvPr id="16" name="Rounded Rectangle 15"/>
          <p:cNvSpPr/>
          <p:nvPr/>
        </p:nvSpPr>
        <p:spPr>
          <a:xfrm>
            <a:off x="5857774" y="6225361"/>
            <a:ext cx="1080120"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PPC Programmatic</a:t>
            </a:r>
          </a:p>
        </p:txBody>
      </p:sp>
      <p:sp>
        <p:nvSpPr>
          <p:cNvPr id="17" name="Rounded Rectangle 16"/>
          <p:cNvSpPr/>
          <p:nvPr/>
        </p:nvSpPr>
        <p:spPr>
          <a:xfrm>
            <a:off x="1797480" y="2785961"/>
            <a:ext cx="969640"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Game Web Pages</a:t>
            </a:r>
          </a:p>
        </p:txBody>
      </p:sp>
      <p:sp>
        <p:nvSpPr>
          <p:cNvPr id="18" name="Rounded Rectangle 17"/>
          <p:cNvSpPr/>
          <p:nvPr/>
        </p:nvSpPr>
        <p:spPr>
          <a:xfrm>
            <a:off x="5784913" y="422918"/>
            <a:ext cx="1206259"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b="1" dirty="0">
                <a:solidFill>
                  <a:schemeClr val="bg1"/>
                </a:solidFill>
              </a:rPr>
              <a:t>Push./ SMS/ Discord/ Slack/ Twitch, WhatsApp/ In Game</a:t>
            </a:r>
          </a:p>
        </p:txBody>
      </p:sp>
      <p:sp>
        <p:nvSpPr>
          <p:cNvPr id="19" name="Rounded Rectangle 18"/>
          <p:cNvSpPr/>
          <p:nvPr/>
        </p:nvSpPr>
        <p:spPr>
          <a:xfrm>
            <a:off x="7368684" y="979601"/>
            <a:ext cx="1344421"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Value Based Segmentation</a:t>
            </a:r>
          </a:p>
        </p:txBody>
      </p:sp>
      <p:sp>
        <p:nvSpPr>
          <p:cNvPr id="20" name="Rounded Rectangle 19"/>
          <p:cNvSpPr/>
          <p:nvPr/>
        </p:nvSpPr>
        <p:spPr>
          <a:xfrm>
            <a:off x="8341853" y="1871748"/>
            <a:ext cx="1080120"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CRM Platform</a:t>
            </a:r>
          </a:p>
        </p:txBody>
      </p:sp>
      <p:sp>
        <p:nvSpPr>
          <p:cNvPr id="21" name="Rounded Rectangle 20"/>
          <p:cNvSpPr/>
          <p:nvPr/>
        </p:nvSpPr>
        <p:spPr>
          <a:xfrm>
            <a:off x="8471285" y="3826716"/>
            <a:ext cx="1080120"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SDK Networks</a:t>
            </a:r>
          </a:p>
        </p:txBody>
      </p:sp>
      <p:sp>
        <p:nvSpPr>
          <p:cNvPr id="22" name="Rounded Rectangle 21"/>
          <p:cNvSpPr/>
          <p:nvPr/>
        </p:nvSpPr>
        <p:spPr>
          <a:xfrm>
            <a:off x="8117636" y="4842227"/>
            <a:ext cx="1080121"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Paid Social</a:t>
            </a:r>
          </a:p>
        </p:txBody>
      </p:sp>
      <p:sp>
        <p:nvSpPr>
          <p:cNvPr id="23" name="Rounded Rectangle 22"/>
          <p:cNvSpPr/>
          <p:nvPr/>
        </p:nvSpPr>
        <p:spPr>
          <a:xfrm>
            <a:off x="7259910" y="5693054"/>
            <a:ext cx="1080120"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Affiliates</a:t>
            </a:r>
          </a:p>
        </p:txBody>
      </p:sp>
      <p:sp>
        <p:nvSpPr>
          <p:cNvPr id="24" name="Rounded Rectangle 23"/>
          <p:cNvSpPr/>
          <p:nvPr/>
        </p:nvSpPr>
        <p:spPr>
          <a:xfrm>
            <a:off x="4308345" y="6184847"/>
            <a:ext cx="842871"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ASO/ SEO </a:t>
            </a:r>
            <a:endParaRPr lang="en-GB" sz="1000" b="1" dirty="0">
              <a:solidFill>
                <a:schemeClr val="bg1"/>
              </a:solidFill>
            </a:endParaRPr>
          </a:p>
        </p:txBody>
      </p:sp>
      <p:sp>
        <p:nvSpPr>
          <p:cNvPr id="25" name="TextBox 24"/>
          <p:cNvSpPr txBox="1"/>
          <p:nvPr/>
        </p:nvSpPr>
        <p:spPr>
          <a:xfrm>
            <a:off x="4848405" y="2170813"/>
            <a:ext cx="1512168"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sz="1200" b="1" dirty="0">
                <a:solidFill>
                  <a:schemeClr val="bg1"/>
                </a:solidFill>
              </a:rPr>
              <a:t>Organic Media</a:t>
            </a:r>
          </a:p>
        </p:txBody>
      </p:sp>
      <p:sp>
        <p:nvSpPr>
          <p:cNvPr id="26" name="TextBox 25"/>
          <p:cNvSpPr txBox="1"/>
          <p:nvPr/>
        </p:nvSpPr>
        <p:spPr>
          <a:xfrm>
            <a:off x="4848405" y="4539871"/>
            <a:ext cx="1512168"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sz="1200" b="1" dirty="0">
                <a:solidFill>
                  <a:schemeClr val="bg1"/>
                </a:solidFill>
              </a:rPr>
              <a:t>Paid Media</a:t>
            </a:r>
          </a:p>
        </p:txBody>
      </p:sp>
      <p:sp>
        <p:nvSpPr>
          <p:cNvPr id="32" name="Rectangle 31"/>
          <p:cNvSpPr/>
          <p:nvPr/>
        </p:nvSpPr>
        <p:spPr>
          <a:xfrm>
            <a:off x="3002983" y="3241849"/>
            <a:ext cx="769662" cy="693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p>
        </p:txBody>
      </p:sp>
      <p:sp>
        <p:nvSpPr>
          <p:cNvPr id="36" name="TextBox 35"/>
          <p:cNvSpPr txBox="1"/>
          <p:nvPr/>
        </p:nvSpPr>
        <p:spPr>
          <a:xfrm rot="18941301">
            <a:off x="3301747" y="1933458"/>
            <a:ext cx="1512168"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sz="1200" b="1" dirty="0">
                <a:solidFill>
                  <a:schemeClr val="bg1"/>
                </a:solidFill>
              </a:rPr>
              <a:t>Content &amp; Social</a:t>
            </a:r>
          </a:p>
        </p:txBody>
      </p:sp>
      <p:sp>
        <p:nvSpPr>
          <p:cNvPr id="37" name="TextBox 36"/>
          <p:cNvSpPr txBox="1"/>
          <p:nvPr/>
        </p:nvSpPr>
        <p:spPr>
          <a:xfrm rot="2762952">
            <a:off x="6482041" y="1969156"/>
            <a:ext cx="1512168"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sz="1200" b="1" dirty="0">
                <a:solidFill>
                  <a:schemeClr val="bg1"/>
                </a:solidFill>
              </a:rPr>
              <a:t>Retention &amp; CRM</a:t>
            </a:r>
          </a:p>
        </p:txBody>
      </p:sp>
      <p:sp>
        <p:nvSpPr>
          <p:cNvPr id="38" name="TextBox 37"/>
          <p:cNvSpPr txBox="1"/>
          <p:nvPr/>
        </p:nvSpPr>
        <p:spPr>
          <a:xfrm rot="13607636">
            <a:off x="3247520" y="4800589"/>
            <a:ext cx="1512168"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sz="1200" b="1" dirty="0">
                <a:solidFill>
                  <a:schemeClr val="bg1"/>
                </a:solidFill>
              </a:rPr>
              <a:t>Brand &amp; Direct</a:t>
            </a:r>
          </a:p>
        </p:txBody>
      </p:sp>
      <p:sp>
        <p:nvSpPr>
          <p:cNvPr id="39" name="TextBox 38"/>
          <p:cNvSpPr txBox="1"/>
          <p:nvPr/>
        </p:nvSpPr>
        <p:spPr>
          <a:xfrm rot="8000018">
            <a:off x="6534505" y="4758141"/>
            <a:ext cx="1512168"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sz="1200" b="1" dirty="0">
                <a:solidFill>
                  <a:schemeClr val="bg1"/>
                </a:solidFill>
              </a:rPr>
              <a:t> Digital Media</a:t>
            </a:r>
          </a:p>
        </p:txBody>
      </p:sp>
      <p:sp>
        <p:nvSpPr>
          <p:cNvPr id="34" name="Rectangle 33"/>
          <p:cNvSpPr/>
          <p:nvPr/>
        </p:nvSpPr>
        <p:spPr>
          <a:xfrm>
            <a:off x="5219658" y="5313412"/>
            <a:ext cx="769662" cy="693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p>
        </p:txBody>
      </p:sp>
      <p:sp>
        <p:nvSpPr>
          <p:cNvPr id="41" name="Rectangle 40"/>
          <p:cNvSpPr/>
          <p:nvPr/>
        </p:nvSpPr>
        <p:spPr>
          <a:xfrm>
            <a:off x="7427142" y="3233328"/>
            <a:ext cx="769662" cy="693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p>
        </p:txBody>
      </p:sp>
      <p:sp>
        <p:nvSpPr>
          <p:cNvPr id="42" name="Rectangle 41"/>
          <p:cNvSpPr/>
          <p:nvPr/>
        </p:nvSpPr>
        <p:spPr>
          <a:xfrm>
            <a:off x="5219658" y="1088449"/>
            <a:ext cx="769662" cy="693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p>
        </p:txBody>
      </p:sp>
      <p:sp>
        <p:nvSpPr>
          <p:cNvPr id="2" name="TextBox 1">
            <a:extLst>
              <a:ext uri="{FF2B5EF4-FFF2-40B4-BE49-F238E27FC236}">
                <a16:creationId xmlns:a16="http://schemas.microsoft.com/office/drawing/2014/main" id="{3AF39AA4-7EF3-4AA0-9182-97B94C43C169}"/>
              </a:ext>
            </a:extLst>
          </p:cNvPr>
          <p:cNvSpPr txBox="1"/>
          <p:nvPr/>
        </p:nvSpPr>
        <p:spPr>
          <a:xfrm>
            <a:off x="7552135" y="80453"/>
            <a:ext cx="4551103" cy="584775"/>
          </a:xfrm>
          <a:prstGeom prst="rect">
            <a:avLst/>
          </a:prstGeom>
          <a:noFill/>
        </p:spPr>
        <p:txBody>
          <a:bodyPr wrap="square" rtlCol="0">
            <a:spAutoFit/>
          </a:bodyPr>
          <a:lstStyle/>
          <a:p>
            <a:pPr algn="r"/>
            <a:r>
              <a:rPr lang="en-GB" sz="3200" b="1" dirty="0">
                <a:latin typeface="Century Gothic" panose="020B0502020202020204" pitchFamily="34" charset="0"/>
              </a:rPr>
              <a:t>Marketing Integration</a:t>
            </a:r>
          </a:p>
        </p:txBody>
      </p:sp>
      <p:pic>
        <p:nvPicPr>
          <p:cNvPr id="6" name="Picture 5">
            <a:extLst>
              <a:ext uri="{FF2B5EF4-FFF2-40B4-BE49-F238E27FC236}">
                <a16:creationId xmlns:a16="http://schemas.microsoft.com/office/drawing/2014/main" id="{8F3FA3B2-C31A-F32F-A1B8-6C086063DF37}"/>
              </a:ext>
            </a:extLst>
          </p:cNvPr>
          <p:cNvPicPr>
            <a:picLocks noChangeAspect="1"/>
          </p:cNvPicPr>
          <p:nvPr/>
        </p:nvPicPr>
        <p:blipFill>
          <a:blip r:embed="rId2"/>
          <a:stretch>
            <a:fillRect/>
          </a:stretch>
        </p:blipFill>
        <p:spPr>
          <a:xfrm>
            <a:off x="4825320" y="2761272"/>
            <a:ext cx="1572514" cy="15725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ounded Rectangle 16">
            <a:extLst>
              <a:ext uri="{FF2B5EF4-FFF2-40B4-BE49-F238E27FC236}">
                <a16:creationId xmlns:a16="http://schemas.microsoft.com/office/drawing/2014/main" id="{2399D96B-366B-0A41-7D85-7CC76B715407}"/>
              </a:ext>
            </a:extLst>
          </p:cNvPr>
          <p:cNvSpPr/>
          <p:nvPr/>
        </p:nvSpPr>
        <p:spPr>
          <a:xfrm>
            <a:off x="86006" y="2748112"/>
            <a:ext cx="1472487" cy="576064"/>
          </a:xfrm>
          <a:prstGeom prst="round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Own URLs – JetpackJump.com etc available</a:t>
            </a:r>
          </a:p>
        </p:txBody>
      </p:sp>
      <p:sp>
        <p:nvSpPr>
          <p:cNvPr id="4" name="Rounded Rectangle 16">
            <a:extLst>
              <a:ext uri="{FF2B5EF4-FFF2-40B4-BE49-F238E27FC236}">
                <a16:creationId xmlns:a16="http://schemas.microsoft.com/office/drawing/2014/main" id="{DD574694-71E7-0859-04DF-135BF4277CEF}"/>
              </a:ext>
            </a:extLst>
          </p:cNvPr>
          <p:cNvSpPr/>
          <p:nvPr/>
        </p:nvSpPr>
        <p:spPr>
          <a:xfrm>
            <a:off x="8811179" y="1064815"/>
            <a:ext cx="1080120" cy="375191"/>
          </a:xfrm>
          <a:prstGeom prst="round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Monetisation</a:t>
            </a:r>
          </a:p>
        </p:txBody>
      </p:sp>
      <p:sp>
        <p:nvSpPr>
          <p:cNvPr id="27" name="Rectangle: Diagonal Corners Snipped 26">
            <a:extLst>
              <a:ext uri="{FF2B5EF4-FFF2-40B4-BE49-F238E27FC236}">
                <a16:creationId xmlns:a16="http://schemas.microsoft.com/office/drawing/2014/main" id="{4D07FED2-9830-D283-3429-E5F6CA0164C1}"/>
              </a:ext>
            </a:extLst>
          </p:cNvPr>
          <p:cNvSpPr/>
          <p:nvPr/>
        </p:nvSpPr>
        <p:spPr>
          <a:xfrm>
            <a:off x="9697973" y="4634549"/>
            <a:ext cx="2173253" cy="750627"/>
          </a:xfrm>
          <a:prstGeom prst="snip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Need to Know</a:t>
            </a:r>
          </a:p>
          <a:p>
            <a:pPr algn="ctr"/>
            <a:r>
              <a:rPr lang="en-GB" sz="1000" dirty="0"/>
              <a:t>Metrics/ Test results by channel, CRM structure &amp; creative asset performance</a:t>
            </a:r>
          </a:p>
        </p:txBody>
      </p:sp>
      <p:sp>
        <p:nvSpPr>
          <p:cNvPr id="28" name="Rounded Rectangle 16">
            <a:extLst>
              <a:ext uri="{FF2B5EF4-FFF2-40B4-BE49-F238E27FC236}">
                <a16:creationId xmlns:a16="http://schemas.microsoft.com/office/drawing/2014/main" id="{71B67398-4FF0-FF59-D11C-E73F3FA6EE6A}"/>
              </a:ext>
            </a:extLst>
          </p:cNvPr>
          <p:cNvSpPr/>
          <p:nvPr/>
        </p:nvSpPr>
        <p:spPr>
          <a:xfrm>
            <a:off x="9595674" y="2921256"/>
            <a:ext cx="1080120" cy="375191"/>
          </a:xfrm>
          <a:prstGeom prst="round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Data/ B.I. Team</a:t>
            </a:r>
          </a:p>
        </p:txBody>
      </p:sp>
      <p:sp>
        <p:nvSpPr>
          <p:cNvPr id="29" name="Rounded Rectangle 16">
            <a:extLst>
              <a:ext uri="{FF2B5EF4-FFF2-40B4-BE49-F238E27FC236}">
                <a16:creationId xmlns:a16="http://schemas.microsoft.com/office/drawing/2014/main" id="{BFB1A79B-2FB5-587D-A058-232249C16107}"/>
              </a:ext>
            </a:extLst>
          </p:cNvPr>
          <p:cNvSpPr/>
          <p:nvPr/>
        </p:nvSpPr>
        <p:spPr>
          <a:xfrm>
            <a:off x="9551405" y="1972184"/>
            <a:ext cx="1080120" cy="375191"/>
          </a:xfrm>
          <a:prstGeom prst="round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err="1">
                <a:solidFill>
                  <a:schemeClr val="tx1"/>
                </a:solidFill>
              </a:rPr>
              <a:t>Hubspot</a:t>
            </a:r>
            <a:r>
              <a:rPr lang="en-GB" sz="1000" dirty="0">
                <a:solidFill>
                  <a:schemeClr val="tx1"/>
                </a:solidFill>
              </a:rPr>
              <a:t>?</a:t>
            </a:r>
          </a:p>
        </p:txBody>
      </p:sp>
      <p:sp>
        <p:nvSpPr>
          <p:cNvPr id="30" name="Rounded Rectangle 16">
            <a:extLst>
              <a:ext uri="{FF2B5EF4-FFF2-40B4-BE49-F238E27FC236}">
                <a16:creationId xmlns:a16="http://schemas.microsoft.com/office/drawing/2014/main" id="{7A5E8227-78D1-F614-90A2-08688799454E}"/>
              </a:ext>
            </a:extLst>
          </p:cNvPr>
          <p:cNvSpPr/>
          <p:nvPr/>
        </p:nvSpPr>
        <p:spPr>
          <a:xfrm>
            <a:off x="717360" y="1934121"/>
            <a:ext cx="1080120" cy="375191"/>
          </a:xfrm>
          <a:prstGeom prst="round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err="1">
                <a:solidFill>
                  <a:schemeClr val="tx1"/>
                </a:solidFill>
              </a:rPr>
              <a:t>AppsFlyer</a:t>
            </a:r>
            <a:endParaRPr lang="en-GB" sz="1000" dirty="0">
              <a:solidFill>
                <a:schemeClr val="tx1"/>
              </a:solidFill>
            </a:endParaRPr>
          </a:p>
        </p:txBody>
      </p:sp>
    </p:spTree>
    <p:extLst>
      <p:ext uri="{BB962C8B-B14F-4D97-AF65-F5344CB8AC3E}">
        <p14:creationId xmlns:p14="http://schemas.microsoft.com/office/powerpoint/2010/main" val="681154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80201" y="774052"/>
            <a:ext cx="9283431" cy="2139560"/>
          </a:xfrm>
          <a:prstGeom prst="rect">
            <a:avLst/>
          </a:prstGeom>
          <a:noFill/>
        </p:spPr>
        <p:txBody>
          <a:bodyPr wrap="square" rtlCol="0">
            <a:spAutoFit/>
          </a:bodyPr>
          <a:lstStyle/>
          <a:p>
            <a:pPr marL="285750" indent="-285750">
              <a:buFont typeface="Wingdings" panose="05000000000000000000" pitchFamily="2" charset="2"/>
              <a:buChar char="Ø"/>
            </a:pPr>
            <a:endParaRPr lang="en-GB" sz="1600" dirty="0">
              <a:latin typeface="Century Gothic" panose="020B0502020202020204" pitchFamily="34" charset="0"/>
            </a:endParaRPr>
          </a:p>
          <a:p>
            <a:pPr marL="342900" indent="-342900" algn="just">
              <a:lnSpc>
                <a:spcPct val="107000"/>
              </a:lnSpc>
              <a:spcAft>
                <a:spcPts val="800"/>
              </a:spcAft>
              <a:buFont typeface="Arial" panose="020B0604020202020204" pitchFamily="34" charset="0"/>
              <a:buChar char="•"/>
            </a:pPr>
            <a:r>
              <a:rPr lang="en-GB"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Onboard and i</a:t>
            </a: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ntegrate a CRM platform with multiple comms channel options inc. email, SMS, What’s App and in game messaging if possible – testing methodologies for capturing GDPR compliant, opted-in contacts from Apple &amp; Google App ecosystems is the challenge here, but the prize could be extraordinary</a:t>
            </a:r>
          </a:p>
          <a:p>
            <a:pPr marL="342900" indent="-342900" algn="just">
              <a:lnSpc>
                <a:spcPct val="107000"/>
              </a:lnSpc>
              <a:spcAft>
                <a:spcPts val="800"/>
              </a:spcAft>
              <a:buFont typeface="Arial" panose="020B0604020202020204" pitchFamily="34" charset="0"/>
              <a:buChar char="•"/>
            </a:pPr>
            <a:endParaRPr lang="en-GB" sz="1400" dirty="0">
              <a:solidFill>
                <a:srgbClr val="000000"/>
              </a:solidFill>
              <a:latin typeface="Century Gothic" panose="020B050202020202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Start to build and segment a multi cohort database to define value based segmentation, player status and need states = keep players active and spending </a:t>
            </a:r>
            <a:r>
              <a:rPr lang="en-GB" sz="1400" dirty="0">
                <a:solidFill>
                  <a:srgbClr val="000000"/>
                </a:solidFill>
                <a:latin typeface="Century Gothic" panose="020B0502020202020204" pitchFamily="34" charset="0"/>
                <a:ea typeface="Calibri" panose="020F0502020204030204" pitchFamily="34" charset="0"/>
                <a:cs typeface="Arial" panose="020B0604020202020204" pitchFamily="34" charset="0"/>
              </a:rPr>
              <a:t>)push notifications &amp; targeted offers</a:t>
            </a:r>
            <a:endParaRPr lang="en-GB" sz="14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D5162105-6D1D-4E73-B14B-BB6F2AA48F4C}"/>
              </a:ext>
            </a:extLst>
          </p:cNvPr>
          <p:cNvSpPr txBox="1"/>
          <p:nvPr/>
        </p:nvSpPr>
        <p:spPr>
          <a:xfrm>
            <a:off x="4969197" y="163651"/>
            <a:ext cx="6936119" cy="523220"/>
          </a:xfrm>
          <a:prstGeom prst="rect">
            <a:avLst/>
          </a:prstGeom>
          <a:noFill/>
        </p:spPr>
        <p:txBody>
          <a:bodyPr wrap="square" rtlCol="0">
            <a:spAutoFit/>
          </a:bodyPr>
          <a:lstStyle/>
          <a:p>
            <a:pPr algn="r"/>
            <a:r>
              <a:rPr lang="en-GB" sz="2800" b="1" dirty="0">
                <a:latin typeface="Century Gothic" panose="020B0502020202020204" pitchFamily="34" charset="0"/>
              </a:rPr>
              <a:t>Retention &amp; Reactivation</a:t>
            </a:r>
          </a:p>
        </p:txBody>
      </p:sp>
      <p:pic>
        <p:nvPicPr>
          <p:cNvPr id="2" name="Picture 1">
            <a:extLst>
              <a:ext uri="{FF2B5EF4-FFF2-40B4-BE49-F238E27FC236}">
                <a16:creationId xmlns:a16="http://schemas.microsoft.com/office/drawing/2014/main" id="{6DE34A60-8500-B962-ADF1-00D6B209FF27}"/>
              </a:ext>
            </a:extLst>
          </p:cNvPr>
          <p:cNvPicPr>
            <a:picLocks noChangeAspect="1"/>
          </p:cNvPicPr>
          <p:nvPr/>
        </p:nvPicPr>
        <p:blipFill rotWithShape="1">
          <a:blip r:embed="rId3"/>
          <a:srcRect l="19830" t="3066" r="19652" b="3387"/>
          <a:stretch/>
        </p:blipFill>
        <p:spPr>
          <a:xfrm>
            <a:off x="-1" y="0"/>
            <a:ext cx="2420471" cy="6873720"/>
          </a:xfrm>
          <a:prstGeom prst="rect">
            <a:avLst/>
          </a:prstGeom>
        </p:spPr>
      </p:pic>
      <p:pic>
        <p:nvPicPr>
          <p:cNvPr id="5" name="Picture 4">
            <a:extLst>
              <a:ext uri="{FF2B5EF4-FFF2-40B4-BE49-F238E27FC236}">
                <a16:creationId xmlns:a16="http://schemas.microsoft.com/office/drawing/2014/main" id="{CB38F379-CEF5-578C-44E2-2A4F69D174DB}"/>
              </a:ext>
            </a:extLst>
          </p:cNvPr>
          <p:cNvPicPr>
            <a:picLocks noChangeAspect="1"/>
          </p:cNvPicPr>
          <p:nvPr/>
        </p:nvPicPr>
        <p:blipFill rotWithShape="1">
          <a:blip r:embed="rId4"/>
          <a:srcRect l="2159" t="2148" r="1602" b="3633"/>
          <a:stretch/>
        </p:blipFill>
        <p:spPr>
          <a:xfrm>
            <a:off x="8006687" y="3191473"/>
            <a:ext cx="4106756" cy="3576973"/>
          </a:xfrm>
          <a:prstGeom prst="rect">
            <a:avLst/>
          </a:prstGeom>
        </p:spPr>
      </p:pic>
      <p:sp>
        <p:nvSpPr>
          <p:cNvPr id="8" name="TextBox 7">
            <a:extLst>
              <a:ext uri="{FF2B5EF4-FFF2-40B4-BE49-F238E27FC236}">
                <a16:creationId xmlns:a16="http://schemas.microsoft.com/office/drawing/2014/main" id="{6FE723AE-44BE-36B2-92D6-7DAB73414A8C}"/>
              </a:ext>
            </a:extLst>
          </p:cNvPr>
          <p:cNvSpPr txBox="1"/>
          <p:nvPr/>
        </p:nvSpPr>
        <p:spPr>
          <a:xfrm>
            <a:off x="2580201" y="3191473"/>
            <a:ext cx="5221769" cy="3481594"/>
          </a:xfrm>
          <a:prstGeom prst="rect">
            <a:avLst/>
          </a:prstGeom>
          <a:noFill/>
        </p:spPr>
        <p:txBody>
          <a:bodyPr wrap="square">
            <a:spAutoFit/>
          </a:bodyPr>
          <a:lstStyle/>
          <a:p>
            <a:pPr marL="342900" marR="0" lvl="0" indent="-34290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22222"/>
                </a:solidFill>
                <a:effectLst/>
                <a:uLnTx/>
                <a:uFillTx/>
                <a:latin typeface="Century Gothic" panose="020B0502020202020204" pitchFamily="34" charset="0"/>
                <a:ea typeface="Times New Roman" panose="02020603050405020304" pitchFamily="18" charset="0"/>
                <a:cs typeface="Calibri" panose="020F0502020204030204" pitchFamily="34" charset="0"/>
              </a:rPr>
              <a:t>Create a ‘Single Source of Truth’ data warehouse project to support player analysis and documentation and understand/ act on theoretical Net Gaming Revenue (NGR) and weighting = value placed on longevity/ frequency etc. in a ‘Recency/ Frequency/ Monetary (RFM) structure</a:t>
            </a:r>
          </a:p>
          <a:p>
            <a:pPr marL="342900" marR="0" lvl="0" indent="-34290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222222"/>
              </a:solidFill>
              <a:effectLst/>
              <a:uLnTx/>
              <a:uFillTx/>
              <a:latin typeface="Century Gothic" panose="020B0502020202020204" pitchFamily="34" charset="0"/>
              <a:ea typeface="Calibri" panose="020F0502020204030204" pitchFamily="34" charset="0"/>
              <a:cs typeface="Calibri" panose="020F0502020204030204" pitchFamily="34" charset="0"/>
            </a:endParaRPr>
          </a:p>
          <a:p>
            <a:pPr marL="342900" marR="0" lvl="0" indent="-34290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22222"/>
                </a:solidFill>
                <a:effectLst/>
                <a:uLnTx/>
                <a:uFillTx/>
                <a:latin typeface="Century Gothic" panose="020B0502020202020204" pitchFamily="34" charset="0"/>
                <a:ea typeface="Calibri" panose="020F0502020204030204" pitchFamily="34" charset="0"/>
                <a:cs typeface="Calibri" panose="020F0502020204030204" pitchFamily="34" charset="0"/>
              </a:rPr>
              <a:t>The problem isn’t what to do to optimise CRM, it’s always about getting right people with right tools and getting it done – CRM belongs in every stage of the customer journey</a:t>
            </a:r>
            <a:endParaRPr lang="en-GB" sz="1400" dirty="0">
              <a:solidFill>
                <a:srgbClr val="222222"/>
              </a:solidFill>
              <a:latin typeface="Century Gothic" panose="020B0502020202020204" pitchFamily="34" charset="0"/>
              <a:ea typeface="Calibri" panose="020F0502020204030204" pitchFamily="34" charset="0"/>
              <a:cs typeface="Calibri" panose="020F0502020204030204" pitchFamily="34" charset="0"/>
            </a:endParaRPr>
          </a:p>
          <a:p>
            <a:pPr marR="0" lvl="0" algn="just" defTabSz="914400" rtl="0" eaLnBrk="1" fontAlgn="auto" latinLnBrk="0" hangingPunct="1">
              <a:lnSpc>
                <a:spcPct val="107000"/>
              </a:lnSpc>
              <a:spcBef>
                <a:spcPts val="0"/>
              </a:spcBef>
              <a:spcAft>
                <a:spcPts val="800"/>
              </a:spcAft>
              <a:buClrTx/>
              <a:buSzTx/>
              <a:tabLst/>
              <a:defRPr/>
            </a:pPr>
            <a:endParaRPr lang="en-GB" sz="1400" dirty="0">
              <a:solidFill>
                <a:srgbClr val="222222"/>
              </a:solidFill>
              <a:latin typeface="Century Gothic" panose="020B050202020202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Arial" panose="020B0604020202020204" pitchFamily="34" charset="0"/>
              <a:buChar char="•"/>
              <a:defRPr/>
            </a:pPr>
            <a:r>
              <a:rPr lang="en-GB" sz="14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First, we’d need to h</a:t>
            </a:r>
            <a:r>
              <a:rPr lang="en-GB" sz="14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ire an excellent </a:t>
            </a:r>
            <a:r>
              <a:rPr lang="en-GB" sz="14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H</a:t>
            </a:r>
            <a:r>
              <a:rPr lang="en-GB" sz="14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ead of Retention</a:t>
            </a:r>
          </a:p>
        </p:txBody>
      </p:sp>
    </p:spTree>
    <p:extLst>
      <p:ext uri="{BB962C8B-B14F-4D97-AF65-F5344CB8AC3E}">
        <p14:creationId xmlns:p14="http://schemas.microsoft.com/office/powerpoint/2010/main" val="3064796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5984" y="737023"/>
            <a:ext cx="8622896" cy="5503430"/>
          </a:xfrm>
          <a:prstGeom prst="rect">
            <a:avLst/>
          </a:prstGeom>
          <a:noFill/>
        </p:spPr>
        <p:txBody>
          <a:bodyPr wrap="square" rtlCol="0">
            <a:spAutoFit/>
          </a:bodyPr>
          <a:lstStyle/>
          <a:p>
            <a:pPr marL="285750" indent="-285750">
              <a:buFont typeface="Wingdings" panose="05000000000000000000" pitchFamily="2" charset="2"/>
              <a:buChar char="Ø"/>
            </a:pPr>
            <a:endParaRPr lang="en-GB" sz="1600" dirty="0"/>
          </a:p>
          <a:p>
            <a:pPr marL="342900" lvl="0" indent="-342900" algn="just">
              <a:lnSpc>
                <a:spcPct val="150000"/>
              </a:lnSpc>
              <a:spcAft>
                <a:spcPts val="800"/>
              </a:spcAft>
              <a:buFont typeface="+mj-lt"/>
              <a:buAutoNum type="arabicPeriod"/>
            </a:pPr>
            <a:r>
              <a:rPr lang="en-GB" sz="1600" dirty="0">
                <a:solidFill>
                  <a:srgbClr val="000000"/>
                </a:solidFill>
                <a:effectLst/>
                <a:ea typeface="Calibri" panose="020F0502020204030204" pitchFamily="34" charset="0"/>
                <a:cs typeface="Arial" panose="020B0604020202020204" pitchFamily="34" charset="0"/>
              </a:rPr>
              <a:t>Every % improvement in conversion is £ saved in new player acquisition – CRO deserves our full attention</a:t>
            </a:r>
          </a:p>
          <a:p>
            <a:pPr marL="342900" lvl="0" indent="-342900" algn="just">
              <a:lnSpc>
                <a:spcPct val="150000"/>
              </a:lnSpc>
              <a:spcAft>
                <a:spcPts val="800"/>
              </a:spcAft>
              <a:buFont typeface="+mj-lt"/>
              <a:buAutoNum type="arabicPeriod"/>
            </a:pPr>
            <a:r>
              <a:rPr lang="en-GB" sz="1600" dirty="0">
                <a:solidFill>
                  <a:srgbClr val="000000"/>
                </a:solidFill>
                <a:effectLst/>
                <a:ea typeface="Calibri" panose="020F0502020204030204" pitchFamily="34" charset="0"/>
                <a:cs typeface="Arial" panose="020B0604020202020204" pitchFamily="34" charset="0"/>
              </a:rPr>
              <a:t>Separate early lifecycle CRO from post-deposit CRO and ensure the team is resourced to allow 1 headcount to focus on conversion in the early lifecycle</a:t>
            </a:r>
            <a:endParaRPr lang="en-GB" sz="1600" dirty="0">
              <a:effectLst/>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pPr>
            <a:r>
              <a:rPr lang="en-GB" sz="1600" dirty="0">
                <a:solidFill>
                  <a:srgbClr val="000000"/>
                </a:solidFill>
                <a:effectLst/>
                <a:ea typeface="Calibri" panose="020F0502020204030204" pitchFamily="34" charset="0"/>
                <a:cs typeface="Arial" panose="020B0604020202020204" pitchFamily="34" charset="0"/>
              </a:rPr>
              <a:t>Understanding web analytics is a key part of understanding the full conversion funnel. CRO, B.I., CRM and digital marketing teams are all stakeholders, so a full picture of campaigns, first click, deposit and retention must be visible and being optimised at all times = pragmatic, near real time dashboards</a:t>
            </a:r>
            <a:endParaRPr lang="en-GB" sz="1600" dirty="0">
              <a:effectLst/>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pPr>
            <a:r>
              <a:rPr lang="en-GB" sz="1600" dirty="0">
                <a:solidFill>
                  <a:srgbClr val="000000"/>
                </a:solidFill>
                <a:effectLst/>
                <a:ea typeface="Calibri" panose="020F0502020204030204" pitchFamily="34" charset="0"/>
                <a:cs typeface="Arial" panose="020B0604020202020204" pitchFamily="34" charset="0"/>
              </a:rPr>
              <a:t>Complete all necessary steps to simplify and optimise the click to deposit journey from start to finish and focus on ‘Install to </a:t>
            </a:r>
            <a:r>
              <a:rPr lang="en-GB" sz="1600" dirty="0">
                <a:solidFill>
                  <a:srgbClr val="000000"/>
                </a:solidFill>
                <a:ea typeface="Calibri" panose="020F0502020204030204" pitchFamily="34" charset="0"/>
                <a:cs typeface="Arial" panose="020B0604020202020204" pitchFamily="34" charset="0"/>
              </a:rPr>
              <a:t>First Payment</a:t>
            </a:r>
            <a:r>
              <a:rPr lang="en-GB" sz="1600" dirty="0">
                <a:solidFill>
                  <a:srgbClr val="000000"/>
                </a:solidFill>
                <a:effectLst/>
                <a:ea typeface="Calibri" panose="020F0502020204030204" pitchFamily="34" charset="0"/>
                <a:cs typeface="Arial" panose="020B0604020202020204" pitchFamily="34" charset="0"/>
              </a:rPr>
              <a:t>’ as a core KPI</a:t>
            </a:r>
            <a:endParaRPr lang="en-GB" sz="1600" dirty="0">
              <a:effectLst/>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pPr>
            <a:r>
              <a:rPr lang="en-GB" sz="1600" dirty="0">
                <a:effectLst/>
                <a:ea typeface="Calibri" panose="020F0502020204030204" pitchFamily="34" charset="0"/>
                <a:cs typeface="Calibri" panose="020F0502020204030204" pitchFamily="34" charset="0"/>
              </a:rPr>
              <a:t>Ensure the CRO team is </a:t>
            </a:r>
            <a:r>
              <a:rPr lang="en-GB" sz="1600" dirty="0">
                <a:ea typeface="Calibri" panose="020F0502020204030204" pitchFamily="34" charset="0"/>
                <a:cs typeface="Calibri" panose="020F0502020204030204" pitchFamily="34" charset="0"/>
              </a:rPr>
              <a:t>empowered and accountable </a:t>
            </a:r>
            <a:r>
              <a:rPr lang="en-GB" sz="1600" dirty="0">
                <a:effectLst/>
                <a:ea typeface="Calibri" panose="020F0502020204030204" pitchFamily="34" charset="0"/>
                <a:cs typeface="Calibri" panose="020F0502020204030204" pitchFamily="34" charset="0"/>
              </a:rPr>
              <a:t>to ensure anything that negatively effects the success of a digital campaign is tracked, prioritised and optimised in minimal time </a:t>
            </a:r>
            <a:endParaRPr lang="en-GB" sz="1600" dirty="0">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5162105-6D1D-4E73-B14B-BB6F2AA48F4C}"/>
              </a:ext>
            </a:extLst>
          </p:cNvPr>
          <p:cNvSpPr txBox="1"/>
          <p:nvPr/>
        </p:nvSpPr>
        <p:spPr>
          <a:xfrm>
            <a:off x="4882761" y="166063"/>
            <a:ext cx="6936119" cy="523220"/>
          </a:xfrm>
          <a:prstGeom prst="rect">
            <a:avLst/>
          </a:prstGeom>
          <a:noFill/>
        </p:spPr>
        <p:txBody>
          <a:bodyPr wrap="square" rtlCol="0">
            <a:spAutoFit/>
          </a:bodyPr>
          <a:lstStyle/>
          <a:p>
            <a:pPr algn="r"/>
            <a:r>
              <a:rPr lang="en-GB" sz="2800" b="1" dirty="0">
                <a:latin typeface="Century Gothic" panose="020B0502020202020204" pitchFamily="34" charset="0"/>
              </a:rPr>
              <a:t>Conversion Rate Optimisation (CRO)</a:t>
            </a:r>
          </a:p>
        </p:txBody>
      </p:sp>
      <p:pic>
        <p:nvPicPr>
          <p:cNvPr id="5" name="Picture 4">
            <a:extLst>
              <a:ext uri="{FF2B5EF4-FFF2-40B4-BE49-F238E27FC236}">
                <a16:creationId xmlns:a16="http://schemas.microsoft.com/office/drawing/2014/main" id="{FC894ED3-38EC-9B02-6EA5-12CC9706C216}"/>
              </a:ext>
            </a:extLst>
          </p:cNvPr>
          <p:cNvPicPr>
            <a:picLocks noChangeAspect="1"/>
          </p:cNvPicPr>
          <p:nvPr/>
        </p:nvPicPr>
        <p:blipFill rotWithShape="1">
          <a:blip r:embed="rId3"/>
          <a:srcRect l="19927" t="6736" r="21738" b="4742"/>
          <a:stretch/>
        </p:blipFill>
        <p:spPr>
          <a:xfrm>
            <a:off x="6285" y="0"/>
            <a:ext cx="3029146" cy="6856837"/>
          </a:xfrm>
          <a:prstGeom prst="rect">
            <a:avLst/>
          </a:prstGeom>
        </p:spPr>
      </p:pic>
    </p:spTree>
    <p:extLst>
      <p:ext uri="{BB962C8B-B14F-4D97-AF65-F5344CB8AC3E}">
        <p14:creationId xmlns:p14="http://schemas.microsoft.com/office/powerpoint/2010/main" val="1052747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4977156" y="361107"/>
            <a:ext cx="7070787" cy="954107"/>
          </a:xfrm>
          <a:prstGeom prst="rect">
            <a:avLst/>
          </a:prstGeom>
          <a:noFill/>
        </p:spPr>
        <p:txBody>
          <a:bodyPr wrap="square" rtlCol="0">
            <a:spAutoFit/>
          </a:bodyPr>
          <a:lstStyle/>
          <a:p>
            <a:pPr algn="r"/>
            <a:r>
              <a:rPr lang="en-GB" sz="2800" b="1" dirty="0"/>
              <a:t>Sign Up Path &amp; Conversion Funnel</a:t>
            </a:r>
          </a:p>
          <a:p>
            <a:pPr algn="r"/>
            <a:r>
              <a:rPr lang="en-GB" sz="2800" b="1" dirty="0"/>
              <a:t>Hyper Casual Mobile</a:t>
            </a:r>
          </a:p>
        </p:txBody>
      </p:sp>
      <p:graphicFrame>
        <p:nvGraphicFramePr>
          <p:cNvPr id="2" name="Diagram 1">
            <a:extLst>
              <a:ext uri="{FF2B5EF4-FFF2-40B4-BE49-F238E27FC236}">
                <a16:creationId xmlns:a16="http://schemas.microsoft.com/office/drawing/2014/main" id="{E060C88C-8A38-7D04-B937-25602ACA4C36}"/>
              </a:ext>
            </a:extLst>
          </p:cNvPr>
          <p:cNvGraphicFramePr/>
          <p:nvPr>
            <p:extLst>
              <p:ext uri="{D42A27DB-BD31-4B8C-83A1-F6EECF244321}">
                <p14:modId xmlns:p14="http://schemas.microsoft.com/office/powerpoint/2010/main" val="2256890640"/>
              </p:ext>
            </p:extLst>
          </p:nvPr>
        </p:nvGraphicFramePr>
        <p:xfrm>
          <a:off x="3015271" y="63636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D48F799-30C9-EE31-5610-3E8C6171EA17}"/>
              </a:ext>
            </a:extLst>
          </p:cNvPr>
          <p:cNvPicPr>
            <a:picLocks noChangeAspect="1"/>
          </p:cNvPicPr>
          <p:nvPr/>
        </p:nvPicPr>
        <p:blipFill rotWithShape="1">
          <a:blip r:embed="rId8"/>
          <a:srcRect l="30519" r="27887" b="19098"/>
          <a:stretch/>
        </p:blipFill>
        <p:spPr>
          <a:xfrm>
            <a:off x="0" y="0"/>
            <a:ext cx="2347913" cy="6841206"/>
          </a:xfrm>
          <a:prstGeom prst="rect">
            <a:avLst/>
          </a:prstGeom>
          <a:ln>
            <a:noFill/>
          </a:ln>
          <a:effectLst>
            <a:outerShdw blurRad="190500" algn="tl" rotWithShape="0">
              <a:srgbClr val="000000">
                <a:alpha val="70000"/>
              </a:srgbClr>
            </a:outerShdw>
          </a:effectLst>
        </p:spPr>
      </p:pic>
      <p:sp>
        <p:nvSpPr>
          <p:cNvPr id="4" name="Rectangle: Diagonal Corners Snipped 3">
            <a:extLst>
              <a:ext uri="{FF2B5EF4-FFF2-40B4-BE49-F238E27FC236}">
                <a16:creationId xmlns:a16="http://schemas.microsoft.com/office/drawing/2014/main" id="{DF9330DD-27F6-40C8-2C3A-444B7D08F8D0}"/>
              </a:ext>
            </a:extLst>
          </p:cNvPr>
          <p:cNvSpPr/>
          <p:nvPr/>
        </p:nvSpPr>
        <p:spPr>
          <a:xfrm>
            <a:off x="2803903" y="5887047"/>
            <a:ext cx="2173253" cy="750627"/>
          </a:xfrm>
          <a:prstGeom prst="snip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Need to Know</a:t>
            </a:r>
          </a:p>
          <a:p>
            <a:pPr algn="ctr"/>
            <a:r>
              <a:rPr lang="en-GB" sz="1200" dirty="0"/>
              <a:t>Current sign up path/ conversion funnel &amp; CRO metrics </a:t>
            </a:r>
          </a:p>
        </p:txBody>
      </p:sp>
    </p:spTree>
    <p:extLst>
      <p:ext uri="{BB962C8B-B14F-4D97-AF65-F5344CB8AC3E}">
        <p14:creationId xmlns:p14="http://schemas.microsoft.com/office/powerpoint/2010/main" val="251743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4461" y="707659"/>
            <a:ext cx="9162276" cy="5663089"/>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t>Investing in brand around game launches is a necessity, not just a ‘nice to have’ – but I don’t mean spending ££ on a TV ad… rich, sharable content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‘Mobile First’ &amp; Apps are already where the players want to play</a:t>
            </a:r>
          </a:p>
          <a:p>
            <a:r>
              <a:rPr lang="en-GB" dirty="0"/>
              <a:t> </a:t>
            </a:r>
          </a:p>
          <a:p>
            <a:pPr marL="285750" indent="-285750">
              <a:buFont typeface="Arial" panose="020B0604020202020204" pitchFamily="34" charset="0"/>
              <a:buChar char="•"/>
            </a:pPr>
            <a:r>
              <a:rPr lang="en-GB" dirty="0"/>
              <a:t>Fun above profit – get this balance right = loyalty, lower retention costs &amp; higher LTVs (currently the ads on free play are REALLY intrusive, hard to exit and must push people out of games)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Becoming a loved brand that adds value, not just a short term content brand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Localisation and trans-creation of marketing, comms &amp; games is vital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Celebrity endorsement, advocacy and influencers/ ambassadors likely to increase in importance in line with growth of social – TT &amp; Snap are rich seams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Digital channel marketing more prohibitive = more competitive/ costly, esp in UK/ USA</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5162105-6D1D-4E73-B14B-BB6F2AA48F4C}"/>
              </a:ext>
            </a:extLst>
          </p:cNvPr>
          <p:cNvSpPr txBox="1"/>
          <p:nvPr/>
        </p:nvSpPr>
        <p:spPr>
          <a:xfrm>
            <a:off x="5724314" y="240149"/>
            <a:ext cx="6061206" cy="523220"/>
          </a:xfrm>
          <a:prstGeom prst="rect">
            <a:avLst/>
          </a:prstGeom>
          <a:noFill/>
        </p:spPr>
        <p:txBody>
          <a:bodyPr wrap="square" rtlCol="0">
            <a:spAutoFit/>
          </a:bodyPr>
          <a:lstStyle/>
          <a:p>
            <a:pPr algn="r"/>
            <a:r>
              <a:rPr lang="en-GB" sz="2800" b="1" dirty="0"/>
              <a:t>Brand Investment</a:t>
            </a:r>
          </a:p>
        </p:txBody>
      </p:sp>
      <p:pic>
        <p:nvPicPr>
          <p:cNvPr id="5122" name="Picture 2" descr="Kwalee">
            <a:extLst>
              <a:ext uri="{FF2B5EF4-FFF2-40B4-BE49-F238E27FC236}">
                <a16:creationId xmlns:a16="http://schemas.microsoft.com/office/drawing/2014/main" id="{AC02C79A-E1CA-B7D3-CED9-67DC76C18D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47" r="14207" b="11703"/>
          <a:stretch/>
        </p:blipFill>
        <p:spPr bwMode="auto">
          <a:xfrm>
            <a:off x="0" y="0"/>
            <a:ext cx="2172878" cy="686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52387" y="2896574"/>
            <a:ext cx="12192000" cy="584775"/>
          </a:xfrm>
          <a:prstGeom prst="rect">
            <a:avLst/>
          </a:prstGeom>
          <a:noFill/>
        </p:spPr>
        <p:txBody>
          <a:bodyPr wrap="square" rtlCol="0">
            <a:spAutoFit/>
          </a:bodyPr>
          <a:lstStyle/>
          <a:p>
            <a:pPr algn="ctr"/>
            <a:r>
              <a:rPr lang="en-GB" sz="3200" b="1" dirty="0">
                <a:solidFill>
                  <a:srgbClr val="222222"/>
                </a:solidFill>
                <a:latin typeface="Century Gothic" panose="020B0502020202020204" pitchFamily="34" charset="0"/>
              </a:rPr>
              <a:t>2</a:t>
            </a:r>
            <a:r>
              <a:rPr lang="en-GB" sz="3200" b="1" i="0" dirty="0">
                <a:solidFill>
                  <a:srgbClr val="222222"/>
                </a:solidFill>
                <a:effectLst/>
                <a:latin typeface="Century Gothic" panose="020B0502020202020204" pitchFamily="34" charset="0"/>
              </a:rPr>
              <a:t>/ Proposed Marketing Team</a:t>
            </a:r>
            <a:endParaRPr lang="en-GB" sz="3200" b="1" dirty="0"/>
          </a:p>
        </p:txBody>
      </p:sp>
    </p:spTree>
    <p:extLst>
      <p:ext uri="{BB962C8B-B14F-4D97-AF65-F5344CB8AC3E}">
        <p14:creationId xmlns:p14="http://schemas.microsoft.com/office/powerpoint/2010/main" val="31450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5673529" y="173429"/>
            <a:ext cx="6061206" cy="523220"/>
          </a:xfrm>
          <a:prstGeom prst="rect">
            <a:avLst/>
          </a:prstGeom>
          <a:noFill/>
        </p:spPr>
        <p:txBody>
          <a:bodyPr wrap="square" rtlCol="0">
            <a:spAutoFit/>
          </a:bodyPr>
          <a:lstStyle/>
          <a:p>
            <a:pPr algn="r"/>
            <a:r>
              <a:rPr lang="en-GB" sz="2800" b="1" dirty="0">
                <a:latin typeface="Century Gothic" panose="020B0502020202020204" pitchFamily="34" charset="0"/>
              </a:rPr>
              <a:t>Draft Marketing Org Structure</a:t>
            </a:r>
          </a:p>
        </p:txBody>
      </p:sp>
      <p:graphicFrame>
        <p:nvGraphicFramePr>
          <p:cNvPr id="6" name="Diagram 5">
            <a:extLst>
              <a:ext uri="{FF2B5EF4-FFF2-40B4-BE49-F238E27FC236}">
                <a16:creationId xmlns:a16="http://schemas.microsoft.com/office/drawing/2014/main" id="{943D6D2B-C267-45D5-AFD1-1AFAB06B8906}"/>
              </a:ext>
            </a:extLst>
          </p:cNvPr>
          <p:cNvGraphicFramePr/>
          <p:nvPr>
            <p:extLst>
              <p:ext uri="{D42A27DB-BD31-4B8C-83A1-F6EECF244321}">
                <p14:modId xmlns:p14="http://schemas.microsoft.com/office/powerpoint/2010/main" val="1280701685"/>
              </p:ext>
            </p:extLst>
          </p:nvPr>
        </p:nvGraphicFramePr>
        <p:xfrm>
          <a:off x="2296400" y="1115779"/>
          <a:ext cx="920672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210F810-393C-8EB4-9E8D-BC6285C5ED33}"/>
              </a:ext>
            </a:extLst>
          </p:cNvPr>
          <p:cNvPicPr>
            <a:picLocks noChangeAspect="1"/>
          </p:cNvPicPr>
          <p:nvPr/>
        </p:nvPicPr>
        <p:blipFill rotWithShape="1">
          <a:blip r:embed="rId8"/>
          <a:srcRect l="57184" t="-367" r="28512" b="7804"/>
          <a:stretch/>
        </p:blipFill>
        <p:spPr>
          <a:xfrm>
            <a:off x="0" y="-37707"/>
            <a:ext cx="2055043" cy="6921885"/>
          </a:xfrm>
          <a:prstGeom prst="rect">
            <a:avLst/>
          </a:prstGeom>
        </p:spPr>
      </p:pic>
      <p:sp>
        <p:nvSpPr>
          <p:cNvPr id="2" name="Rectangle: Diagonal Corners Snipped 1">
            <a:extLst>
              <a:ext uri="{FF2B5EF4-FFF2-40B4-BE49-F238E27FC236}">
                <a16:creationId xmlns:a16="http://schemas.microsoft.com/office/drawing/2014/main" id="{86D445BE-A57B-1B6B-F5B9-55B9C509D5FD}"/>
              </a:ext>
            </a:extLst>
          </p:cNvPr>
          <p:cNvSpPr/>
          <p:nvPr/>
        </p:nvSpPr>
        <p:spPr>
          <a:xfrm>
            <a:off x="2356661" y="5856694"/>
            <a:ext cx="2173253" cy="750627"/>
          </a:xfrm>
          <a:prstGeom prst="snip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Need to Know</a:t>
            </a:r>
          </a:p>
          <a:p>
            <a:pPr algn="ctr"/>
            <a:r>
              <a:rPr lang="en-GB" sz="1200" dirty="0"/>
              <a:t>Current performance management process</a:t>
            </a:r>
          </a:p>
        </p:txBody>
      </p:sp>
    </p:spTree>
    <p:extLst>
      <p:ext uri="{BB962C8B-B14F-4D97-AF65-F5344CB8AC3E}">
        <p14:creationId xmlns:p14="http://schemas.microsoft.com/office/powerpoint/2010/main" val="2160119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52387" y="2896574"/>
            <a:ext cx="12192000" cy="584775"/>
          </a:xfrm>
          <a:prstGeom prst="rect">
            <a:avLst/>
          </a:prstGeom>
          <a:noFill/>
        </p:spPr>
        <p:txBody>
          <a:bodyPr wrap="square" rtlCol="0">
            <a:spAutoFit/>
          </a:bodyPr>
          <a:lstStyle/>
          <a:p>
            <a:pPr algn="ctr"/>
            <a:r>
              <a:rPr lang="en-GB" sz="3200" b="1" dirty="0">
                <a:solidFill>
                  <a:srgbClr val="222222"/>
                </a:solidFill>
                <a:latin typeface="Century Gothic" panose="020B0502020202020204" pitchFamily="34" charset="0"/>
              </a:rPr>
              <a:t>3</a:t>
            </a:r>
            <a:r>
              <a:rPr lang="en-GB" sz="3200" b="1" i="0" dirty="0">
                <a:solidFill>
                  <a:srgbClr val="222222"/>
                </a:solidFill>
                <a:effectLst/>
                <a:latin typeface="Century Gothic" panose="020B0502020202020204" pitchFamily="34" charset="0"/>
              </a:rPr>
              <a:t>/ Team Development &amp; Goal Setting</a:t>
            </a:r>
            <a:endParaRPr lang="en-GB" sz="3200" b="1" dirty="0"/>
          </a:p>
        </p:txBody>
      </p:sp>
    </p:spTree>
    <p:extLst>
      <p:ext uri="{BB962C8B-B14F-4D97-AF65-F5344CB8AC3E}">
        <p14:creationId xmlns:p14="http://schemas.microsoft.com/office/powerpoint/2010/main" val="3103895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74235" y="835860"/>
            <a:ext cx="7230326" cy="5509200"/>
          </a:xfrm>
          <a:prstGeom prst="rect">
            <a:avLst/>
          </a:prstGeom>
          <a:noFill/>
        </p:spPr>
        <p:txBody>
          <a:bodyPr wrap="square" rtlCol="0">
            <a:spAutoFit/>
          </a:bodyPr>
          <a:lstStyle/>
          <a:p>
            <a:pPr algn="l"/>
            <a:r>
              <a:rPr lang="en-GB" sz="1600" i="0" dirty="0">
                <a:solidFill>
                  <a:srgbClr val="222222"/>
                </a:solidFill>
                <a:effectLst/>
                <a:latin typeface="Century Gothic" panose="020B0502020202020204" pitchFamily="34" charset="0"/>
              </a:rPr>
              <a:t>1/ 3</a:t>
            </a:r>
            <a:r>
              <a:rPr lang="en-GB" sz="1600" dirty="0">
                <a:solidFill>
                  <a:srgbClr val="222222"/>
                </a:solidFill>
                <a:latin typeface="Century Gothic" panose="020B0502020202020204" pitchFamily="34" charset="0"/>
              </a:rPr>
              <a:t> – 6 M</a:t>
            </a:r>
            <a:r>
              <a:rPr lang="en-GB" sz="1600" i="0" dirty="0">
                <a:solidFill>
                  <a:srgbClr val="222222"/>
                </a:solidFill>
                <a:effectLst/>
                <a:latin typeface="Century Gothic" panose="020B0502020202020204" pitchFamily="34" charset="0"/>
              </a:rPr>
              <a:t>onth </a:t>
            </a:r>
            <a:r>
              <a:rPr lang="en-GB" sz="1600" dirty="0">
                <a:solidFill>
                  <a:srgbClr val="222222"/>
                </a:solidFill>
                <a:latin typeface="Century Gothic" panose="020B0502020202020204" pitchFamily="34" charset="0"/>
              </a:rPr>
              <a:t>P</a:t>
            </a:r>
            <a:r>
              <a:rPr lang="en-GB" sz="1600" i="0" dirty="0">
                <a:solidFill>
                  <a:srgbClr val="222222"/>
                </a:solidFill>
                <a:effectLst/>
                <a:latin typeface="Century Gothic" panose="020B0502020202020204" pitchFamily="34" charset="0"/>
              </a:rPr>
              <a:t>lanning</a:t>
            </a:r>
          </a:p>
          <a:p>
            <a:pPr marL="342900" indent="-342900" algn="l">
              <a:buFont typeface="Arial" panose="020B0604020202020204" pitchFamily="34" charset="0"/>
              <a:buChar char="•"/>
            </a:pPr>
            <a:r>
              <a:rPr lang="en-GB" sz="1600" i="0" dirty="0">
                <a:solidFill>
                  <a:srgbClr val="222222"/>
                </a:solidFill>
                <a:effectLst/>
                <a:latin typeface="Century Gothic" panose="020B0502020202020204" pitchFamily="34" charset="0"/>
              </a:rPr>
              <a:t>Business Vertical Objectives</a:t>
            </a:r>
          </a:p>
          <a:p>
            <a:pPr marL="342900" indent="-342900" algn="l">
              <a:buFont typeface="Arial" panose="020B0604020202020204" pitchFamily="34" charset="0"/>
              <a:buChar char="•"/>
            </a:pPr>
            <a:r>
              <a:rPr lang="en-GB" sz="1600" dirty="0">
                <a:solidFill>
                  <a:srgbClr val="222222"/>
                </a:solidFill>
                <a:latin typeface="Century Gothic" panose="020B0502020202020204" pitchFamily="34" charset="0"/>
              </a:rPr>
              <a:t>B</a:t>
            </a:r>
            <a:r>
              <a:rPr lang="en-GB" sz="1600" i="0" dirty="0">
                <a:solidFill>
                  <a:srgbClr val="222222"/>
                </a:solidFill>
                <a:effectLst/>
                <a:latin typeface="Century Gothic" panose="020B0502020202020204" pitchFamily="34" charset="0"/>
              </a:rPr>
              <a:t>rand Strategy</a:t>
            </a:r>
          </a:p>
          <a:p>
            <a:pPr marL="342900" indent="-342900">
              <a:buFont typeface="Arial" panose="020B0604020202020204" pitchFamily="34" charset="0"/>
              <a:buChar char="•"/>
            </a:pPr>
            <a:r>
              <a:rPr lang="en-GB" sz="1600" dirty="0">
                <a:solidFill>
                  <a:srgbClr val="222222"/>
                </a:solidFill>
                <a:latin typeface="Century Gothic" panose="020B0502020202020204" pitchFamily="34" charset="0"/>
              </a:rPr>
              <a:t>C</a:t>
            </a:r>
            <a:r>
              <a:rPr lang="en-GB" sz="1600" i="0" dirty="0">
                <a:solidFill>
                  <a:srgbClr val="222222"/>
                </a:solidFill>
                <a:effectLst/>
                <a:latin typeface="Century Gothic" panose="020B0502020202020204" pitchFamily="34" charset="0"/>
              </a:rPr>
              <a:t>hannel Marketing Integrated </a:t>
            </a:r>
            <a:r>
              <a:rPr lang="en-GB" sz="1600" dirty="0">
                <a:solidFill>
                  <a:srgbClr val="222222"/>
                </a:solidFill>
                <a:latin typeface="Century Gothic" panose="020B0502020202020204" pitchFamily="34" charset="0"/>
              </a:rPr>
              <a:t>S</a:t>
            </a:r>
            <a:r>
              <a:rPr lang="en-GB" sz="1600" i="0" dirty="0">
                <a:solidFill>
                  <a:srgbClr val="222222"/>
                </a:solidFill>
                <a:effectLst/>
                <a:latin typeface="Century Gothic" panose="020B0502020202020204" pitchFamily="34" charset="0"/>
              </a:rPr>
              <a:t>trategy &amp; Tactics</a:t>
            </a:r>
          </a:p>
          <a:p>
            <a:pPr marL="800100" lvl="1" indent="-342900">
              <a:buFont typeface="Arial" panose="020B0604020202020204" pitchFamily="34" charset="0"/>
              <a:buChar char="•"/>
            </a:pPr>
            <a:r>
              <a:rPr lang="en-GB" sz="1600" dirty="0">
                <a:solidFill>
                  <a:srgbClr val="222222"/>
                </a:solidFill>
                <a:latin typeface="Century Gothic" panose="020B0502020202020204" pitchFamily="34" charset="0"/>
              </a:rPr>
              <a:t>Acquisition</a:t>
            </a:r>
          </a:p>
          <a:p>
            <a:pPr marL="800100" lvl="1" indent="-342900">
              <a:buFont typeface="Arial" panose="020B0604020202020204" pitchFamily="34" charset="0"/>
              <a:buChar char="•"/>
            </a:pPr>
            <a:r>
              <a:rPr lang="en-GB" sz="1600" i="0" dirty="0">
                <a:solidFill>
                  <a:srgbClr val="222222"/>
                </a:solidFill>
                <a:effectLst/>
                <a:latin typeface="Century Gothic" panose="020B0502020202020204" pitchFamily="34" charset="0"/>
              </a:rPr>
              <a:t>Conversion</a:t>
            </a:r>
          </a:p>
          <a:p>
            <a:pPr marL="800100" lvl="1" indent="-342900">
              <a:buFont typeface="Arial" panose="020B0604020202020204" pitchFamily="34" charset="0"/>
              <a:buChar char="•"/>
            </a:pPr>
            <a:r>
              <a:rPr lang="en-GB" sz="1600" dirty="0">
                <a:solidFill>
                  <a:srgbClr val="222222"/>
                </a:solidFill>
                <a:latin typeface="Century Gothic" panose="020B0502020202020204" pitchFamily="34" charset="0"/>
              </a:rPr>
              <a:t>Retention &amp; </a:t>
            </a:r>
            <a:r>
              <a:rPr lang="en-GB" sz="1600" i="0" dirty="0">
                <a:solidFill>
                  <a:srgbClr val="222222"/>
                </a:solidFill>
                <a:effectLst/>
                <a:latin typeface="Century Gothic" panose="020B0502020202020204" pitchFamily="34" charset="0"/>
              </a:rPr>
              <a:t>Reactivation </a:t>
            </a:r>
          </a:p>
          <a:p>
            <a:pPr marL="1257300" lvl="2" indent="-342900">
              <a:buFont typeface="Arial" panose="020B0604020202020204" pitchFamily="34" charset="0"/>
              <a:buChar char="•"/>
            </a:pPr>
            <a:r>
              <a:rPr lang="en-GB" sz="1600" i="0" dirty="0">
                <a:solidFill>
                  <a:srgbClr val="222222"/>
                </a:solidFill>
                <a:effectLst/>
                <a:latin typeface="Century Gothic" panose="020B0502020202020204" pitchFamily="34" charset="0"/>
              </a:rPr>
              <a:t>CRO - </a:t>
            </a:r>
            <a:r>
              <a:rPr lang="en-GB" sz="1600" dirty="0">
                <a:solidFill>
                  <a:srgbClr val="222222"/>
                </a:solidFill>
                <a:latin typeface="Century Gothic" panose="020B0502020202020204" pitchFamily="34" charset="0"/>
              </a:rPr>
              <a:t>Sign Up Path &amp; Conversion Funnel</a:t>
            </a:r>
            <a:endParaRPr lang="en-GB" sz="1600" i="0" dirty="0">
              <a:solidFill>
                <a:srgbClr val="222222"/>
              </a:solidFill>
              <a:effectLst/>
              <a:latin typeface="Century Gothic" panose="020B0502020202020204" pitchFamily="34" charset="0"/>
            </a:endParaRPr>
          </a:p>
          <a:p>
            <a:pPr algn="l"/>
            <a:endParaRPr lang="en-GB" sz="1600" i="0" dirty="0">
              <a:solidFill>
                <a:srgbClr val="222222"/>
              </a:solidFill>
              <a:effectLst/>
              <a:latin typeface="Century Gothic" panose="020B0502020202020204" pitchFamily="34" charset="0"/>
            </a:endParaRPr>
          </a:p>
          <a:p>
            <a:r>
              <a:rPr lang="en-GB" sz="1600" i="0" dirty="0">
                <a:solidFill>
                  <a:srgbClr val="222222"/>
                </a:solidFill>
                <a:effectLst/>
                <a:latin typeface="Century Gothic" panose="020B0502020202020204" pitchFamily="34" charset="0"/>
              </a:rPr>
              <a:t>2/ </a:t>
            </a:r>
            <a:r>
              <a:rPr lang="en-GB" sz="1600" dirty="0">
                <a:solidFill>
                  <a:srgbClr val="222222"/>
                </a:solidFill>
                <a:latin typeface="Century Gothic" panose="020B0502020202020204" pitchFamily="34" charset="0"/>
              </a:rPr>
              <a:t>Proposed Marketing T</a:t>
            </a:r>
            <a:r>
              <a:rPr lang="en-GB" sz="1600" i="0" dirty="0">
                <a:solidFill>
                  <a:srgbClr val="222222"/>
                </a:solidFill>
                <a:effectLst/>
                <a:latin typeface="Century Gothic" panose="020B0502020202020204" pitchFamily="34" charset="0"/>
              </a:rPr>
              <a:t>eam Structure</a:t>
            </a:r>
          </a:p>
          <a:p>
            <a:r>
              <a:rPr lang="en-GB" sz="1600" i="0" dirty="0">
                <a:solidFill>
                  <a:srgbClr val="222222"/>
                </a:solidFill>
                <a:effectLst/>
                <a:latin typeface="Century Gothic" panose="020B0502020202020204" pitchFamily="34" charset="0"/>
              </a:rPr>
              <a:t> </a:t>
            </a:r>
          </a:p>
          <a:p>
            <a:r>
              <a:rPr lang="en-GB" sz="1600" dirty="0">
                <a:solidFill>
                  <a:srgbClr val="222222"/>
                </a:solidFill>
                <a:latin typeface="Century Gothic" panose="020B0502020202020204" pitchFamily="34" charset="0"/>
              </a:rPr>
              <a:t>3/ Team D</a:t>
            </a:r>
            <a:r>
              <a:rPr lang="en-GB" sz="1600" i="0" dirty="0">
                <a:solidFill>
                  <a:srgbClr val="222222"/>
                </a:solidFill>
                <a:effectLst/>
                <a:latin typeface="Century Gothic" panose="020B0502020202020204" pitchFamily="34" charset="0"/>
              </a:rPr>
              <a:t>evelopment &amp; Goal </a:t>
            </a:r>
            <a:r>
              <a:rPr lang="en-GB" sz="1600" dirty="0">
                <a:solidFill>
                  <a:srgbClr val="222222"/>
                </a:solidFill>
                <a:latin typeface="Century Gothic" panose="020B0502020202020204" pitchFamily="34" charset="0"/>
              </a:rPr>
              <a:t>S</a:t>
            </a:r>
            <a:r>
              <a:rPr lang="en-GB" sz="1600" i="0" dirty="0">
                <a:solidFill>
                  <a:srgbClr val="222222"/>
                </a:solidFill>
                <a:effectLst/>
                <a:latin typeface="Century Gothic" panose="020B0502020202020204" pitchFamily="34" charset="0"/>
              </a:rPr>
              <a:t>etting</a:t>
            </a:r>
          </a:p>
          <a:p>
            <a:pPr marL="342900" indent="-342900">
              <a:buFont typeface="Arial" panose="020B0604020202020204" pitchFamily="34" charset="0"/>
              <a:buChar char="•"/>
            </a:pPr>
            <a:r>
              <a:rPr lang="en-GB" sz="1600" dirty="0">
                <a:solidFill>
                  <a:srgbClr val="222222"/>
                </a:solidFill>
                <a:latin typeface="Century Gothic" panose="020B0502020202020204" pitchFamily="34" charset="0"/>
              </a:rPr>
              <a:t>Team Management</a:t>
            </a:r>
          </a:p>
          <a:p>
            <a:pPr marL="800100" lvl="1" indent="-342900">
              <a:buFont typeface="Arial" panose="020B0604020202020204" pitchFamily="34" charset="0"/>
              <a:buChar char="•"/>
            </a:pPr>
            <a:r>
              <a:rPr lang="en-GB" sz="1600" dirty="0">
                <a:solidFill>
                  <a:srgbClr val="222222"/>
                </a:solidFill>
                <a:latin typeface="Century Gothic" panose="020B0502020202020204" pitchFamily="34" charset="0"/>
              </a:rPr>
              <a:t>Performance Management</a:t>
            </a:r>
          </a:p>
          <a:p>
            <a:pPr marL="800100" lvl="1" indent="-342900">
              <a:buFont typeface="Arial" panose="020B0604020202020204" pitchFamily="34" charset="0"/>
              <a:buChar char="•"/>
            </a:pPr>
            <a:r>
              <a:rPr lang="en-GB" sz="1600" dirty="0">
                <a:solidFill>
                  <a:srgbClr val="222222"/>
                </a:solidFill>
                <a:latin typeface="Century Gothic" panose="020B0502020202020204" pitchFamily="34" charset="0"/>
              </a:rPr>
              <a:t>KPIs/ D</a:t>
            </a:r>
            <a:r>
              <a:rPr lang="en-GB" sz="1600" i="0" dirty="0">
                <a:solidFill>
                  <a:srgbClr val="222222"/>
                </a:solidFill>
                <a:effectLst/>
                <a:latin typeface="Century Gothic" panose="020B0502020202020204" pitchFamily="34" charset="0"/>
              </a:rPr>
              <a:t>ata Reporting/ Analytics</a:t>
            </a:r>
            <a:r>
              <a:rPr lang="en-GB" sz="1600" dirty="0">
                <a:solidFill>
                  <a:srgbClr val="222222"/>
                </a:solidFill>
                <a:latin typeface="Century Gothic" panose="020B0502020202020204" pitchFamily="34" charset="0"/>
              </a:rPr>
              <a:t> (+</a:t>
            </a:r>
            <a:r>
              <a:rPr lang="en-GB" sz="1600" i="0" dirty="0">
                <a:solidFill>
                  <a:srgbClr val="222222"/>
                </a:solidFill>
                <a:effectLst/>
                <a:latin typeface="Century Gothic" panose="020B0502020202020204" pitchFamily="34" charset="0"/>
              </a:rPr>
              <a:t> dashboards</a:t>
            </a:r>
            <a:r>
              <a:rPr lang="en-GB" sz="1600" dirty="0">
                <a:solidFill>
                  <a:srgbClr val="222222"/>
                </a:solidFill>
                <a:latin typeface="Century Gothic" panose="020B0502020202020204" pitchFamily="34" charset="0"/>
              </a:rPr>
              <a:t> &amp;</a:t>
            </a:r>
            <a:r>
              <a:rPr lang="en-GB" sz="1600" i="0" dirty="0">
                <a:solidFill>
                  <a:srgbClr val="222222"/>
                </a:solidFill>
                <a:effectLst/>
                <a:latin typeface="Century Gothic" panose="020B0502020202020204" pitchFamily="34" charset="0"/>
              </a:rPr>
              <a:t> reporting)</a:t>
            </a:r>
          </a:p>
          <a:p>
            <a:pPr marL="285750" indent="-285750">
              <a:buFont typeface="Arial" panose="020B0604020202020204" pitchFamily="34" charset="0"/>
              <a:buChar char="•"/>
            </a:pPr>
            <a:endParaRPr lang="en-GB" sz="1600" dirty="0">
              <a:solidFill>
                <a:srgbClr val="222222"/>
              </a:solidFill>
              <a:latin typeface="Century Gothic" panose="020B0502020202020204" pitchFamily="34" charset="0"/>
            </a:endParaRPr>
          </a:p>
          <a:p>
            <a:r>
              <a:rPr lang="en-GB" sz="1600" dirty="0">
                <a:solidFill>
                  <a:srgbClr val="222222"/>
                </a:solidFill>
                <a:latin typeface="Century Gothic" panose="020B0502020202020204" pitchFamily="34" charset="0"/>
              </a:rPr>
              <a:t>4/ B</a:t>
            </a:r>
            <a:r>
              <a:rPr lang="en-GB" sz="1600" i="0" dirty="0">
                <a:solidFill>
                  <a:srgbClr val="222222"/>
                </a:solidFill>
                <a:effectLst/>
                <a:latin typeface="Century Gothic" panose="020B0502020202020204" pitchFamily="34" charset="0"/>
              </a:rPr>
              <a:t>uilding the Marketing </a:t>
            </a:r>
            <a:r>
              <a:rPr lang="en-GB" sz="1600" dirty="0">
                <a:solidFill>
                  <a:srgbClr val="222222"/>
                </a:solidFill>
                <a:latin typeface="Century Gothic" panose="020B0502020202020204" pitchFamily="34" charset="0"/>
              </a:rPr>
              <a:t>F</a:t>
            </a:r>
            <a:r>
              <a:rPr lang="en-GB" sz="1600" i="0" dirty="0">
                <a:solidFill>
                  <a:srgbClr val="222222"/>
                </a:solidFill>
                <a:effectLst/>
                <a:latin typeface="Century Gothic" panose="020B0502020202020204" pitchFamily="34" charset="0"/>
              </a:rPr>
              <a:t>unction to Increase </a:t>
            </a:r>
            <a:r>
              <a:rPr lang="en-GB" sz="1600" dirty="0">
                <a:solidFill>
                  <a:srgbClr val="222222"/>
                </a:solidFill>
                <a:latin typeface="Century Gothic" panose="020B0502020202020204" pitchFamily="34" charset="0"/>
              </a:rPr>
              <a:t>G</a:t>
            </a:r>
            <a:r>
              <a:rPr lang="en-GB" sz="1600" i="0" dirty="0">
                <a:solidFill>
                  <a:srgbClr val="222222"/>
                </a:solidFill>
                <a:effectLst/>
                <a:latin typeface="Century Gothic" panose="020B0502020202020204" pitchFamily="34" charset="0"/>
              </a:rPr>
              <a:t>rowth</a:t>
            </a:r>
          </a:p>
          <a:p>
            <a:pPr marL="285750" indent="-285750">
              <a:buFont typeface="Arial" panose="020B0604020202020204" pitchFamily="34" charset="0"/>
              <a:buChar char="•"/>
            </a:pPr>
            <a:r>
              <a:rPr lang="en-GB" sz="1600" dirty="0">
                <a:solidFill>
                  <a:srgbClr val="222222"/>
                </a:solidFill>
                <a:latin typeface="Century Gothic" panose="020B0502020202020204" pitchFamily="34" charset="0"/>
                <a:cs typeface="Arial" panose="020B0604020202020204" pitchFamily="34" charset="0"/>
              </a:rPr>
              <a:t>Channel Marketing Flow</a:t>
            </a:r>
          </a:p>
          <a:p>
            <a:pPr marL="742950" lvl="1" indent="-285750">
              <a:buFont typeface="Arial" panose="020B0604020202020204" pitchFamily="34" charset="0"/>
              <a:buChar char="•"/>
            </a:pPr>
            <a:r>
              <a:rPr lang="en-GB" sz="1600" dirty="0">
                <a:solidFill>
                  <a:srgbClr val="222222"/>
                </a:solidFill>
                <a:latin typeface="Century Gothic" panose="020B0502020202020204" pitchFamily="34" charset="0"/>
                <a:cs typeface="Arial" panose="020B0604020202020204" pitchFamily="34" charset="0"/>
              </a:rPr>
              <a:t>Integrated ASO, SEO, PR &amp; Organic Social</a:t>
            </a:r>
          </a:p>
          <a:p>
            <a:pPr marL="742950" lvl="1" indent="-285750">
              <a:buFont typeface="Arial" panose="020B0604020202020204" pitchFamily="34" charset="0"/>
              <a:buChar char="•"/>
            </a:pPr>
            <a:r>
              <a:rPr lang="en-GB" sz="1600" dirty="0">
                <a:solidFill>
                  <a:srgbClr val="222222"/>
                </a:solidFill>
                <a:latin typeface="Century Gothic" panose="020B0502020202020204" pitchFamily="34" charset="0"/>
                <a:cs typeface="Arial" panose="020B0604020202020204" pitchFamily="34" charset="0"/>
              </a:rPr>
              <a:t>CRM – Value Based Segmentation/ RFM</a:t>
            </a:r>
          </a:p>
          <a:p>
            <a:pPr marL="285750" indent="-285750">
              <a:buFont typeface="Arial" panose="020B0604020202020204" pitchFamily="34" charset="0"/>
              <a:buChar char="•"/>
            </a:pPr>
            <a:r>
              <a:rPr lang="en-GB" sz="1600" dirty="0">
                <a:solidFill>
                  <a:srgbClr val="222222"/>
                </a:solidFill>
                <a:latin typeface="Century Gothic" panose="020B0502020202020204" pitchFamily="34" charset="0"/>
              </a:rPr>
              <a:t>Bravery, Motivation &amp; Innovation</a:t>
            </a:r>
          </a:p>
          <a:p>
            <a:pPr marL="285750" indent="-285750">
              <a:buFont typeface="Arial" panose="020B0604020202020204" pitchFamily="34" charset="0"/>
              <a:buChar char="•"/>
            </a:pPr>
            <a:r>
              <a:rPr lang="en-GB" sz="1600" dirty="0">
                <a:solidFill>
                  <a:srgbClr val="222222"/>
                </a:solidFill>
                <a:latin typeface="Century Gothic" panose="020B0502020202020204" pitchFamily="34" charset="0"/>
                <a:cs typeface="Arial" panose="020B0604020202020204" pitchFamily="34" charset="0"/>
              </a:rPr>
              <a:t>Challenges for the New VP of Marketing </a:t>
            </a:r>
            <a:endParaRPr lang="en-GB" sz="1600" dirty="0">
              <a:latin typeface="Century Gothic" panose="020B0502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5162105-6D1D-4E73-B14B-BB6F2AA48F4C}"/>
              </a:ext>
            </a:extLst>
          </p:cNvPr>
          <p:cNvSpPr txBox="1"/>
          <p:nvPr/>
        </p:nvSpPr>
        <p:spPr>
          <a:xfrm>
            <a:off x="5623805" y="205761"/>
            <a:ext cx="6061206" cy="523220"/>
          </a:xfrm>
          <a:prstGeom prst="rect">
            <a:avLst/>
          </a:prstGeom>
          <a:noFill/>
        </p:spPr>
        <p:txBody>
          <a:bodyPr wrap="square" rtlCol="0">
            <a:spAutoFit/>
          </a:bodyPr>
          <a:lstStyle/>
          <a:p>
            <a:pPr algn="r"/>
            <a:r>
              <a:rPr lang="en-GB" sz="2800" b="1" dirty="0">
                <a:latin typeface="Century Gothic" panose="020B0502020202020204" pitchFamily="34" charset="0"/>
              </a:rPr>
              <a:t>Contents</a:t>
            </a:r>
          </a:p>
        </p:txBody>
      </p:sp>
      <p:pic>
        <p:nvPicPr>
          <p:cNvPr id="2" name="Picture 1">
            <a:extLst>
              <a:ext uri="{FF2B5EF4-FFF2-40B4-BE49-F238E27FC236}">
                <a16:creationId xmlns:a16="http://schemas.microsoft.com/office/drawing/2014/main" id="{23F5F74C-94E7-10B3-7420-5DD9AA725D05}"/>
              </a:ext>
            </a:extLst>
          </p:cNvPr>
          <p:cNvPicPr>
            <a:picLocks noChangeAspect="1"/>
          </p:cNvPicPr>
          <p:nvPr/>
        </p:nvPicPr>
        <p:blipFill rotWithShape="1">
          <a:blip r:embed="rId3"/>
          <a:srcRect l="483" r="85631" b="3449"/>
          <a:stretch/>
        </p:blipFill>
        <p:spPr>
          <a:xfrm>
            <a:off x="0" y="0"/>
            <a:ext cx="1894786" cy="6858000"/>
          </a:xfrm>
          <a:prstGeom prst="rect">
            <a:avLst/>
          </a:prstGeom>
        </p:spPr>
      </p:pic>
    </p:spTree>
    <p:extLst>
      <p:ext uri="{BB962C8B-B14F-4D97-AF65-F5344CB8AC3E}">
        <p14:creationId xmlns:p14="http://schemas.microsoft.com/office/powerpoint/2010/main" val="91592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8EE4B-647C-03FC-13D7-45F5A37E86BD}"/>
              </a:ext>
            </a:extLst>
          </p:cNvPr>
          <p:cNvPicPr>
            <a:picLocks noChangeAspect="1"/>
          </p:cNvPicPr>
          <p:nvPr/>
        </p:nvPicPr>
        <p:blipFill>
          <a:blip r:embed="rId3"/>
          <a:stretch>
            <a:fillRect/>
          </a:stretch>
        </p:blipFill>
        <p:spPr>
          <a:xfrm>
            <a:off x="5903443" y="1624084"/>
            <a:ext cx="6220646" cy="3718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300135" y="249181"/>
            <a:ext cx="6014442" cy="6217087"/>
          </a:xfrm>
          <a:prstGeom prst="rect">
            <a:avLst/>
          </a:prstGeom>
          <a:noFill/>
        </p:spPr>
        <p:txBody>
          <a:bodyPr wrap="square" rtlCol="0">
            <a:spAutoFit/>
          </a:bodyPr>
          <a:lstStyle/>
          <a:p>
            <a:pPr algn="ctr"/>
            <a:endParaRPr lang="en-GB" sz="1700" b="1" dirty="0">
              <a:latin typeface="+mj-lt"/>
            </a:endParaRPr>
          </a:p>
          <a:p>
            <a:pPr algn="l"/>
            <a:r>
              <a:rPr lang="en-GB" sz="1700" b="0" i="0" dirty="0">
                <a:effectLst/>
                <a:latin typeface="+mj-lt"/>
              </a:rPr>
              <a:t>1</a:t>
            </a:r>
            <a:r>
              <a:rPr lang="en-GB" sz="1400" b="0" i="0" dirty="0">
                <a:effectLst/>
                <a:latin typeface="+mj-lt"/>
              </a:rPr>
              <a:t>. Strategic Focus</a:t>
            </a:r>
          </a:p>
          <a:p>
            <a:pPr algn="l"/>
            <a:r>
              <a:rPr lang="en-GB" sz="1400" b="0" i="0" dirty="0">
                <a:effectLst/>
                <a:latin typeface="+mj-lt"/>
              </a:rPr>
              <a:t>Data-driven, customer-centric and mirroring business objectives (plus magic of creativity)</a:t>
            </a:r>
          </a:p>
          <a:p>
            <a:pPr algn="l"/>
            <a:endParaRPr lang="en-GB" sz="1400" dirty="0">
              <a:latin typeface="+mj-lt"/>
            </a:endParaRPr>
          </a:p>
          <a:p>
            <a:pPr algn="l"/>
            <a:r>
              <a:rPr lang="en-GB" sz="1400" b="0" i="0" dirty="0">
                <a:effectLst/>
                <a:latin typeface="+mj-lt"/>
              </a:rPr>
              <a:t>2. </a:t>
            </a:r>
            <a:r>
              <a:rPr lang="en-GB" sz="1400" dirty="0">
                <a:latin typeface="+mj-lt"/>
              </a:rPr>
              <a:t>Constant </a:t>
            </a:r>
            <a:r>
              <a:rPr lang="en-GB" sz="1400" b="0" i="0" dirty="0">
                <a:effectLst/>
                <a:latin typeface="+mj-lt"/>
              </a:rPr>
              <a:t>Communication</a:t>
            </a:r>
          </a:p>
          <a:p>
            <a:pPr algn="l"/>
            <a:r>
              <a:rPr lang="en-GB" sz="1400" b="0" i="0" dirty="0">
                <a:effectLst/>
                <a:latin typeface="+mj-lt"/>
              </a:rPr>
              <a:t>Effectively communicate at all levels – stakeholders, colleagues and teams</a:t>
            </a:r>
          </a:p>
          <a:p>
            <a:pPr algn="l"/>
            <a:endParaRPr lang="en-GB" sz="1400" dirty="0">
              <a:latin typeface="+mj-lt"/>
            </a:endParaRPr>
          </a:p>
          <a:p>
            <a:pPr algn="l"/>
            <a:r>
              <a:rPr lang="en-GB" sz="1400" b="0" i="0" dirty="0">
                <a:effectLst/>
                <a:latin typeface="+mj-lt"/>
              </a:rPr>
              <a:t>3. Enthusiastic Collaboration</a:t>
            </a:r>
          </a:p>
          <a:p>
            <a:pPr algn="l"/>
            <a:r>
              <a:rPr lang="en-GB" sz="1400" dirty="0">
                <a:latin typeface="+mj-lt"/>
              </a:rPr>
              <a:t>Understand drivers &amp; motivations of team members (Insights Discovery). Motivate with enthusiasm and big energy and always look to learn from and optimise with other key teams</a:t>
            </a:r>
          </a:p>
          <a:p>
            <a:pPr algn="l"/>
            <a:endParaRPr lang="en-GB" sz="1400" b="0" i="0" dirty="0">
              <a:effectLst/>
              <a:latin typeface="+mj-lt"/>
            </a:endParaRPr>
          </a:p>
          <a:p>
            <a:pPr algn="l"/>
            <a:r>
              <a:rPr lang="en-GB" sz="1400" dirty="0">
                <a:latin typeface="+mj-lt"/>
              </a:rPr>
              <a:t>4</a:t>
            </a:r>
            <a:r>
              <a:rPr lang="en-GB" sz="1400" b="0" i="0" dirty="0">
                <a:effectLst/>
                <a:latin typeface="+mj-lt"/>
              </a:rPr>
              <a:t>. Courageous Innovation</a:t>
            </a:r>
          </a:p>
          <a:p>
            <a:pPr algn="l"/>
            <a:r>
              <a:rPr lang="en-GB" sz="1400" dirty="0">
                <a:latin typeface="+mj-lt"/>
              </a:rPr>
              <a:t>Don’t follow, lead - don’t fear change or failure and test every valid hypothesis – investing in those that meet KPI goals – I massively believe in the power of </a:t>
            </a:r>
            <a:r>
              <a:rPr lang="en-GB" sz="1400" b="1" dirty="0">
                <a:latin typeface="+mj-lt"/>
              </a:rPr>
              <a:t>creativity</a:t>
            </a:r>
            <a:r>
              <a:rPr lang="en-GB" sz="1400" dirty="0">
                <a:latin typeface="+mj-lt"/>
              </a:rPr>
              <a:t> to boost performance</a:t>
            </a:r>
          </a:p>
          <a:p>
            <a:pPr algn="l"/>
            <a:endParaRPr lang="en-GB" sz="1400" dirty="0">
              <a:latin typeface="+mj-lt"/>
            </a:endParaRPr>
          </a:p>
          <a:p>
            <a:pPr algn="l"/>
            <a:r>
              <a:rPr lang="en-GB" sz="1400" dirty="0">
                <a:latin typeface="+mj-lt"/>
              </a:rPr>
              <a:t>5. Team Development</a:t>
            </a:r>
          </a:p>
          <a:p>
            <a:pPr algn="l"/>
            <a:r>
              <a:rPr lang="en-GB" sz="1400" dirty="0">
                <a:latin typeface="+mj-lt"/>
              </a:rPr>
              <a:t>Training, coaching and mentorship to allow all members of the marketing team the best chance to exceed their potential</a:t>
            </a:r>
          </a:p>
          <a:p>
            <a:pPr algn="l"/>
            <a:endParaRPr lang="en-GB" sz="1400" b="0" i="0" dirty="0">
              <a:effectLst/>
              <a:latin typeface="+mj-lt"/>
            </a:endParaRPr>
          </a:p>
          <a:p>
            <a:pPr algn="l"/>
            <a:r>
              <a:rPr lang="en-GB" sz="1400" dirty="0">
                <a:latin typeface="+mj-lt"/>
              </a:rPr>
              <a:t>6. Zero Bullsh*t</a:t>
            </a:r>
          </a:p>
          <a:p>
            <a:pPr algn="l"/>
            <a:r>
              <a:rPr lang="en-GB" sz="1400" b="0" i="0" dirty="0">
                <a:effectLst/>
                <a:latin typeface="+mj-lt"/>
              </a:rPr>
              <a:t>Brutal honesty at all times – avoid politics, selfishness or ego at all times</a:t>
            </a:r>
          </a:p>
          <a:p>
            <a:pPr algn="l"/>
            <a:endParaRPr lang="en-GB" sz="1400" dirty="0">
              <a:latin typeface="+mj-lt"/>
            </a:endParaRPr>
          </a:p>
          <a:p>
            <a:pPr algn="l"/>
            <a:r>
              <a:rPr lang="en-GB" sz="1400" b="0" i="0" dirty="0">
                <a:effectLst/>
                <a:latin typeface="+mj-lt"/>
              </a:rPr>
              <a:t>7. How can I quickly adapt to ‘the Kwalee way’?</a:t>
            </a:r>
          </a:p>
        </p:txBody>
      </p:sp>
      <p:sp>
        <p:nvSpPr>
          <p:cNvPr id="7" name="TextBox 6">
            <a:extLst>
              <a:ext uri="{FF2B5EF4-FFF2-40B4-BE49-F238E27FC236}">
                <a16:creationId xmlns:a16="http://schemas.microsoft.com/office/drawing/2014/main" id="{D5162105-6D1D-4E73-B14B-BB6F2AA48F4C}"/>
              </a:ext>
            </a:extLst>
          </p:cNvPr>
          <p:cNvSpPr txBox="1"/>
          <p:nvPr/>
        </p:nvSpPr>
        <p:spPr>
          <a:xfrm>
            <a:off x="3904862" y="249181"/>
            <a:ext cx="8037130" cy="461665"/>
          </a:xfrm>
          <a:prstGeom prst="rect">
            <a:avLst/>
          </a:prstGeom>
          <a:noFill/>
        </p:spPr>
        <p:txBody>
          <a:bodyPr wrap="square" rtlCol="0">
            <a:spAutoFit/>
          </a:bodyPr>
          <a:lstStyle/>
          <a:p>
            <a:pPr algn="r"/>
            <a:r>
              <a:rPr lang="en-GB" sz="2400" b="1" dirty="0"/>
              <a:t>Team Management</a:t>
            </a:r>
          </a:p>
        </p:txBody>
      </p:sp>
    </p:spTree>
    <p:extLst>
      <p:ext uri="{BB962C8B-B14F-4D97-AF65-F5344CB8AC3E}">
        <p14:creationId xmlns:p14="http://schemas.microsoft.com/office/powerpoint/2010/main" val="1782671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235" y="591270"/>
            <a:ext cx="7356473" cy="5524589"/>
          </a:xfrm>
          <a:prstGeom prst="rect">
            <a:avLst/>
          </a:prstGeom>
          <a:noFill/>
        </p:spPr>
        <p:txBody>
          <a:bodyPr wrap="square" rtlCol="0">
            <a:spAutoFit/>
          </a:bodyPr>
          <a:lstStyle/>
          <a:p>
            <a:pPr algn="ctr"/>
            <a:endParaRPr lang="en-GB" sz="1700" b="1" dirty="0"/>
          </a:p>
          <a:p>
            <a:endParaRPr lang="en-GB" sz="1600" dirty="0"/>
          </a:p>
          <a:p>
            <a:r>
              <a:rPr lang="en-GB" sz="1600" dirty="0"/>
              <a:t>Collaborative planning, budgeting, performance analysis and reporting for all team members to define the scope of their role and expected OKRs</a:t>
            </a:r>
          </a:p>
          <a:p>
            <a:endParaRPr lang="en-GB" sz="1600" dirty="0"/>
          </a:p>
          <a:p>
            <a:r>
              <a:rPr lang="en-GB" sz="1600" dirty="0"/>
              <a:t>Every manager and above in the marketing team will be expected to deliver the following for their team members and channels: -</a:t>
            </a:r>
          </a:p>
          <a:p>
            <a:endParaRPr lang="en-GB" sz="1600" dirty="0"/>
          </a:p>
          <a:p>
            <a:pPr algn="l" fontAlgn="base"/>
            <a:r>
              <a:rPr lang="en-GB" sz="1600" b="1" i="0" dirty="0">
                <a:solidFill>
                  <a:srgbClr val="474747"/>
                </a:solidFill>
                <a:effectLst/>
              </a:rPr>
              <a:t>Team Purpose</a:t>
            </a:r>
            <a:r>
              <a:rPr lang="en-GB" sz="1600" b="0" i="0" dirty="0">
                <a:solidFill>
                  <a:srgbClr val="474747"/>
                </a:solidFill>
                <a:effectLst/>
              </a:rPr>
              <a:t> </a:t>
            </a:r>
          </a:p>
          <a:p>
            <a:pPr algn="l" fontAlgn="base"/>
            <a:r>
              <a:rPr lang="en-GB" sz="1600" b="0" i="0" dirty="0">
                <a:solidFill>
                  <a:srgbClr val="474747"/>
                </a:solidFill>
                <a:effectLst/>
              </a:rPr>
              <a:t>Define team member roles clearly and their value to our marketing team? Update job description annually (at least)</a:t>
            </a:r>
          </a:p>
          <a:p>
            <a:pPr algn="l" fontAlgn="base"/>
            <a:endParaRPr lang="en-GB" sz="1600" b="1" i="0" dirty="0">
              <a:solidFill>
                <a:srgbClr val="474747"/>
              </a:solidFill>
              <a:effectLst/>
            </a:endParaRPr>
          </a:p>
          <a:p>
            <a:pPr algn="l" fontAlgn="base"/>
            <a:r>
              <a:rPr lang="en-GB" sz="1600" b="1" i="0" dirty="0">
                <a:solidFill>
                  <a:srgbClr val="474747"/>
                </a:solidFill>
                <a:effectLst/>
              </a:rPr>
              <a:t>Role Responsibilities and Priorities</a:t>
            </a:r>
          </a:p>
          <a:p>
            <a:pPr algn="l" fontAlgn="base"/>
            <a:r>
              <a:rPr lang="en-GB" sz="1600" b="0" i="0" dirty="0">
                <a:solidFill>
                  <a:srgbClr val="474747"/>
                </a:solidFill>
                <a:effectLst/>
              </a:rPr>
              <a:t>What are the most important things we need to get done as a team and what do they need to contribute as individuals?</a:t>
            </a:r>
          </a:p>
          <a:p>
            <a:pPr algn="l" fontAlgn="base"/>
            <a:endParaRPr lang="en-GB" sz="1600" b="1" i="0" dirty="0">
              <a:solidFill>
                <a:srgbClr val="474747"/>
              </a:solidFill>
              <a:effectLst/>
            </a:endParaRPr>
          </a:p>
          <a:p>
            <a:pPr algn="l" fontAlgn="base"/>
            <a:r>
              <a:rPr lang="en-GB" sz="1600" b="1" i="0" dirty="0">
                <a:solidFill>
                  <a:srgbClr val="474747"/>
                </a:solidFill>
                <a:effectLst/>
              </a:rPr>
              <a:t>Performance Expectations</a:t>
            </a:r>
            <a:endParaRPr lang="en-GB" sz="1600" dirty="0">
              <a:solidFill>
                <a:srgbClr val="474747"/>
              </a:solidFill>
            </a:endParaRPr>
          </a:p>
          <a:p>
            <a:pPr algn="l" fontAlgn="base"/>
            <a:r>
              <a:rPr lang="en-GB" sz="1600" b="0" i="0" dirty="0">
                <a:solidFill>
                  <a:srgbClr val="474747"/>
                </a:solidFill>
                <a:effectLst/>
              </a:rPr>
              <a:t>In order to keep team on track to meet its OKRs, what results does each team member need to produce? </a:t>
            </a:r>
            <a:r>
              <a:rPr lang="en-GB" sz="1600" dirty="0">
                <a:solidFill>
                  <a:srgbClr val="474747"/>
                </a:solidFill>
              </a:rPr>
              <a:t>We filter these from the core marketing KPIs and link them to 1/ the budgetary spends by channel 2/ their progression plan, salary and bonus opportunity </a:t>
            </a:r>
            <a:endParaRPr lang="en-GB" sz="1700" b="0" i="0" dirty="0">
              <a:effectLst/>
            </a:endParaRPr>
          </a:p>
        </p:txBody>
      </p:sp>
      <p:sp>
        <p:nvSpPr>
          <p:cNvPr id="7" name="TextBox 6">
            <a:extLst>
              <a:ext uri="{FF2B5EF4-FFF2-40B4-BE49-F238E27FC236}">
                <a16:creationId xmlns:a16="http://schemas.microsoft.com/office/drawing/2014/main" id="{D5162105-6D1D-4E73-B14B-BB6F2AA48F4C}"/>
              </a:ext>
            </a:extLst>
          </p:cNvPr>
          <p:cNvSpPr txBox="1"/>
          <p:nvPr/>
        </p:nvSpPr>
        <p:spPr>
          <a:xfrm>
            <a:off x="3904862" y="249181"/>
            <a:ext cx="8037130" cy="461665"/>
          </a:xfrm>
          <a:prstGeom prst="rect">
            <a:avLst/>
          </a:prstGeom>
          <a:noFill/>
        </p:spPr>
        <p:txBody>
          <a:bodyPr wrap="square" rtlCol="0">
            <a:spAutoFit/>
          </a:bodyPr>
          <a:lstStyle/>
          <a:p>
            <a:pPr algn="r"/>
            <a:r>
              <a:rPr lang="en-GB" sz="2400" b="1" dirty="0"/>
              <a:t>Marketing Performance Management</a:t>
            </a:r>
          </a:p>
        </p:txBody>
      </p:sp>
      <p:pic>
        <p:nvPicPr>
          <p:cNvPr id="1026" name="Picture 2">
            <a:extLst>
              <a:ext uri="{FF2B5EF4-FFF2-40B4-BE49-F238E27FC236}">
                <a16:creationId xmlns:a16="http://schemas.microsoft.com/office/drawing/2014/main" id="{6D42C190-83B4-85F0-5086-9450BAB180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74" t="17388" r="13137" b="6735"/>
          <a:stretch/>
        </p:blipFill>
        <p:spPr bwMode="auto">
          <a:xfrm>
            <a:off x="8256289" y="1955291"/>
            <a:ext cx="3557116" cy="3261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5792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6675" y="535070"/>
            <a:ext cx="9544050" cy="5447645"/>
          </a:xfrm>
          <a:prstGeom prst="rect">
            <a:avLst/>
          </a:prstGeom>
          <a:noFill/>
        </p:spPr>
        <p:txBody>
          <a:bodyPr wrap="square" rtlCol="0">
            <a:spAutoFit/>
          </a:bodyPr>
          <a:lstStyle/>
          <a:p>
            <a:pPr algn="l"/>
            <a:endParaRPr lang="en-GB" sz="1200" b="1" dirty="0">
              <a:solidFill>
                <a:srgbClr val="222222"/>
              </a:solidFill>
              <a:latin typeface="Century Gothic" panose="020B0502020202020204" pitchFamily="34" charset="0"/>
            </a:endParaRPr>
          </a:p>
          <a:p>
            <a:pPr algn="l"/>
            <a:r>
              <a:rPr lang="en-GB" sz="1600" b="1" dirty="0">
                <a:solidFill>
                  <a:srgbClr val="222222"/>
                </a:solidFill>
                <a:latin typeface="Century Gothic" panose="020B0502020202020204" pitchFamily="34" charset="0"/>
              </a:rPr>
              <a:t>Gross Profit</a:t>
            </a:r>
            <a:r>
              <a:rPr lang="en-GB" sz="1600" dirty="0">
                <a:solidFill>
                  <a:srgbClr val="222222"/>
                </a:solidFill>
                <a:latin typeface="Century Gothic" panose="020B0502020202020204" pitchFamily="34" charset="0"/>
              </a:rPr>
              <a:t> should be the bottom line marketing KPI, facilitated via:-</a:t>
            </a:r>
          </a:p>
          <a:p>
            <a:pPr algn="l"/>
            <a:endParaRPr lang="en-GB" sz="1600" dirty="0">
              <a:solidFill>
                <a:srgbClr val="222222"/>
              </a:solidFill>
              <a:latin typeface="Century Gothic" panose="020B0502020202020204" pitchFamily="34" charset="0"/>
            </a:endParaRPr>
          </a:p>
          <a:p>
            <a:pPr marL="171450" indent="-171450" algn="l">
              <a:buFont typeface="Arial" panose="020B0604020202020204" pitchFamily="34" charset="0"/>
              <a:buChar char="•"/>
            </a:pPr>
            <a:r>
              <a:rPr lang="en-GB" sz="1600" dirty="0">
                <a:solidFill>
                  <a:srgbClr val="222222"/>
                </a:solidFill>
                <a:latin typeface="Century Gothic" panose="020B0502020202020204" pitchFamily="34" charset="0"/>
              </a:rPr>
              <a:t>Game brand awareness</a:t>
            </a:r>
          </a:p>
          <a:p>
            <a:pPr marL="171450" indent="-171450" algn="l">
              <a:buFont typeface="Arial" panose="020B0604020202020204" pitchFamily="34" charset="0"/>
              <a:buChar char="•"/>
            </a:pPr>
            <a:r>
              <a:rPr lang="en-GB" sz="1600" dirty="0">
                <a:solidFill>
                  <a:srgbClr val="222222"/>
                </a:solidFill>
                <a:latin typeface="Century Gothic" panose="020B0502020202020204" pitchFamily="34" charset="0"/>
              </a:rPr>
              <a:t>Increased free player volume at target Cost Per Acquisition (CPA) and Cost Per Engagement (CPE)</a:t>
            </a:r>
          </a:p>
          <a:p>
            <a:pPr marL="171450" indent="-171450" algn="l">
              <a:buFont typeface="Arial" panose="020B0604020202020204" pitchFamily="34" charset="0"/>
              <a:buChar char="•"/>
            </a:pPr>
            <a:r>
              <a:rPr lang="en-GB" sz="1600" dirty="0">
                <a:solidFill>
                  <a:srgbClr val="222222"/>
                </a:solidFill>
                <a:latin typeface="Century Gothic" panose="020B0502020202020204" pitchFamily="34" charset="0"/>
              </a:rPr>
              <a:t>Net Game Revenue (NGR) daily, weekly &amp; Monthly targets</a:t>
            </a:r>
          </a:p>
          <a:p>
            <a:pPr marL="171450" indent="-171450" algn="l">
              <a:buFont typeface="Arial" panose="020B0604020202020204" pitchFamily="34" charset="0"/>
              <a:buChar char="•"/>
            </a:pPr>
            <a:r>
              <a:rPr lang="en-GB" sz="1600" dirty="0">
                <a:solidFill>
                  <a:srgbClr val="222222"/>
                </a:solidFill>
                <a:latin typeface="Century Gothic" panose="020B0502020202020204" pitchFamily="34" charset="0"/>
              </a:rPr>
              <a:t>Conversion optimisation (CRO) = % from free to £</a:t>
            </a:r>
          </a:p>
          <a:p>
            <a:pPr marL="171450" indent="-171450">
              <a:buFont typeface="Arial" panose="020B0604020202020204" pitchFamily="34" charset="0"/>
              <a:buChar char="•"/>
            </a:pPr>
            <a:r>
              <a:rPr lang="en-GB" sz="1600" dirty="0">
                <a:solidFill>
                  <a:srgbClr val="222222"/>
                </a:solidFill>
                <a:latin typeface="Century Gothic" panose="020B0502020202020204" pitchFamily="34" charset="0"/>
              </a:rPr>
              <a:t>Player retention (via CRM) = increased Active Player Days (APDs)</a:t>
            </a:r>
          </a:p>
          <a:p>
            <a:pPr marL="171450" indent="-171450" algn="l">
              <a:buFont typeface="Arial" panose="020B0604020202020204" pitchFamily="34" charset="0"/>
              <a:buChar char="•"/>
            </a:pPr>
            <a:r>
              <a:rPr lang="en-GB" sz="1600" dirty="0">
                <a:solidFill>
                  <a:srgbClr val="222222"/>
                </a:solidFill>
                <a:latin typeface="Century Gothic" panose="020B0502020202020204" pitchFamily="34" charset="0"/>
              </a:rPr>
              <a:t>Average Revenue Per User (ARPU)</a:t>
            </a:r>
          </a:p>
          <a:p>
            <a:pPr marL="171450" indent="-171450" algn="l">
              <a:buFont typeface="Arial" panose="020B0604020202020204" pitchFamily="34" charset="0"/>
              <a:buChar char="•"/>
            </a:pPr>
            <a:r>
              <a:rPr lang="en-GB" sz="1600" dirty="0">
                <a:solidFill>
                  <a:srgbClr val="222222"/>
                </a:solidFill>
                <a:latin typeface="Century Gothic" panose="020B0502020202020204" pitchFamily="34" charset="0"/>
              </a:rPr>
              <a:t>Lifetime Value (LTV) by game, region and acq channel</a:t>
            </a:r>
          </a:p>
          <a:p>
            <a:pPr algn="l"/>
            <a:endParaRPr lang="en-GB" sz="1600" dirty="0">
              <a:solidFill>
                <a:srgbClr val="222222"/>
              </a:solidFill>
              <a:latin typeface="Century Gothic" panose="020B0502020202020204" pitchFamily="34" charset="0"/>
            </a:endParaRPr>
          </a:p>
          <a:p>
            <a:pPr algn="l"/>
            <a:r>
              <a:rPr lang="en-GB" sz="1600" dirty="0">
                <a:solidFill>
                  <a:srgbClr val="222222"/>
                </a:solidFill>
                <a:latin typeface="Century Gothic" panose="020B0502020202020204" pitchFamily="34" charset="0"/>
              </a:rPr>
              <a:t>For Kwalee and game brand awareness, Brand Tracker/ Net Promoter Score (NPS) tracking can be used</a:t>
            </a:r>
          </a:p>
          <a:p>
            <a:pPr algn="l" rtl="0" fontAlgn="base">
              <a:spcBef>
                <a:spcPts val="0"/>
              </a:spcBef>
              <a:spcAft>
                <a:spcPts val="0"/>
              </a:spcAft>
            </a:pPr>
            <a:endParaRPr lang="en-GB" sz="1600" dirty="0">
              <a:solidFill>
                <a:srgbClr val="000000"/>
              </a:solidFill>
              <a:latin typeface="Century Gothic" panose="020B0502020202020204" pitchFamily="34" charset="0"/>
            </a:endParaRPr>
          </a:p>
          <a:p>
            <a:pPr fontAlgn="base"/>
            <a:r>
              <a:rPr lang="en-GB" sz="1600" b="1" i="0" dirty="0">
                <a:solidFill>
                  <a:srgbClr val="000000"/>
                </a:solidFill>
                <a:effectLst/>
                <a:latin typeface="Century Gothic" panose="020B0502020202020204" pitchFamily="34" charset="0"/>
              </a:rPr>
              <a:t>Data Flow, B.I. Analysis, Insights &amp; Reporting</a:t>
            </a:r>
          </a:p>
          <a:p>
            <a:pPr algn="l" rtl="0" fontAlgn="base">
              <a:spcBef>
                <a:spcPts val="0"/>
              </a:spcBef>
              <a:spcAft>
                <a:spcPts val="0"/>
              </a:spcAft>
            </a:pPr>
            <a:endParaRPr lang="en-GB" sz="1600" b="0" i="0" dirty="0">
              <a:solidFill>
                <a:srgbClr val="000000"/>
              </a:solidFill>
              <a:effectLst/>
              <a:latin typeface="Century Gothic" panose="020B0502020202020204" pitchFamily="34" charset="0"/>
            </a:endParaRPr>
          </a:p>
          <a:p>
            <a:pPr algn="l" rtl="0" fontAlgn="base">
              <a:spcBef>
                <a:spcPts val="0"/>
              </a:spcBef>
              <a:spcAft>
                <a:spcPts val="0"/>
              </a:spcAft>
            </a:pPr>
            <a:r>
              <a:rPr lang="en-GB" sz="1600" dirty="0">
                <a:solidFill>
                  <a:srgbClr val="000000"/>
                </a:solidFill>
                <a:latin typeface="Century Gothic" panose="020B0502020202020204" pitchFamily="34" charset="0"/>
              </a:rPr>
              <a:t>Platform data integration into marketing stack is the ideal in terms of balancing players to Kwalee games on a region by region / MoM basis. </a:t>
            </a:r>
          </a:p>
          <a:p>
            <a:pPr algn="l" rtl="0" fontAlgn="base">
              <a:spcBef>
                <a:spcPts val="0"/>
              </a:spcBef>
              <a:spcAft>
                <a:spcPts val="0"/>
              </a:spcAft>
            </a:pPr>
            <a:endParaRPr lang="en-GB" sz="1600" dirty="0">
              <a:solidFill>
                <a:srgbClr val="000000"/>
              </a:solidFill>
              <a:latin typeface="Century Gothic" panose="020B0502020202020204" pitchFamily="34" charset="0"/>
            </a:endParaRPr>
          </a:p>
          <a:p>
            <a:pPr algn="l" rtl="0" fontAlgn="base">
              <a:spcBef>
                <a:spcPts val="0"/>
              </a:spcBef>
              <a:spcAft>
                <a:spcPts val="0"/>
              </a:spcAft>
            </a:pPr>
            <a:r>
              <a:rPr lang="en-GB" sz="1600" dirty="0">
                <a:solidFill>
                  <a:srgbClr val="000000"/>
                </a:solidFill>
                <a:latin typeface="Century Gothic" panose="020B0502020202020204" pitchFamily="34" charset="0"/>
              </a:rPr>
              <a:t>In the near term, near real time dashboard reporting is desirable to drive efficiency of spend against ROI/ ROAS </a:t>
            </a:r>
            <a:endParaRPr lang="en-GB" sz="1600" b="0" i="0" dirty="0">
              <a:solidFill>
                <a:srgbClr val="000000"/>
              </a:solidFill>
              <a:effectLst/>
              <a:latin typeface="Century Gothic" panose="020B0502020202020204" pitchFamily="34" charset="0"/>
            </a:endParaRPr>
          </a:p>
        </p:txBody>
      </p:sp>
      <p:sp>
        <p:nvSpPr>
          <p:cNvPr id="7" name="TextBox 6">
            <a:extLst>
              <a:ext uri="{FF2B5EF4-FFF2-40B4-BE49-F238E27FC236}">
                <a16:creationId xmlns:a16="http://schemas.microsoft.com/office/drawing/2014/main" id="{D5162105-6D1D-4E73-B14B-BB6F2AA48F4C}"/>
              </a:ext>
            </a:extLst>
          </p:cNvPr>
          <p:cNvSpPr txBox="1"/>
          <p:nvPr/>
        </p:nvSpPr>
        <p:spPr>
          <a:xfrm>
            <a:off x="5725118" y="75066"/>
            <a:ext cx="6061206" cy="523220"/>
          </a:xfrm>
          <a:prstGeom prst="rect">
            <a:avLst/>
          </a:prstGeom>
          <a:noFill/>
        </p:spPr>
        <p:txBody>
          <a:bodyPr wrap="square" rtlCol="0">
            <a:spAutoFit/>
          </a:bodyPr>
          <a:lstStyle/>
          <a:p>
            <a:pPr algn="r"/>
            <a:r>
              <a:rPr lang="en-GB" sz="2800" b="1" dirty="0">
                <a:solidFill>
                  <a:srgbClr val="222222"/>
                </a:solidFill>
                <a:latin typeface="Century Gothic" panose="020B0502020202020204" pitchFamily="34" charset="0"/>
              </a:rPr>
              <a:t>KPIs/ D</a:t>
            </a:r>
            <a:r>
              <a:rPr lang="en-GB" sz="2800" b="1" i="0" dirty="0">
                <a:solidFill>
                  <a:srgbClr val="222222"/>
                </a:solidFill>
                <a:effectLst/>
                <a:latin typeface="Century Gothic" panose="020B0502020202020204" pitchFamily="34" charset="0"/>
              </a:rPr>
              <a:t>ata Reporting/ Analytics</a:t>
            </a:r>
          </a:p>
        </p:txBody>
      </p:sp>
      <p:pic>
        <p:nvPicPr>
          <p:cNvPr id="2" name="Picture 1">
            <a:extLst>
              <a:ext uri="{FF2B5EF4-FFF2-40B4-BE49-F238E27FC236}">
                <a16:creationId xmlns:a16="http://schemas.microsoft.com/office/drawing/2014/main" id="{9FC2F378-CADD-EF7C-0F7F-AA84CC5C58A2}"/>
              </a:ext>
            </a:extLst>
          </p:cNvPr>
          <p:cNvPicPr>
            <a:picLocks noChangeAspect="1"/>
          </p:cNvPicPr>
          <p:nvPr/>
        </p:nvPicPr>
        <p:blipFill rotWithShape="1">
          <a:blip r:embed="rId3"/>
          <a:srcRect l="42783" t="189" r="42913" b="5668"/>
          <a:stretch/>
        </p:blipFill>
        <p:spPr>
          <a:xfrm>
            <a:off x="0" y="0"/>
            <a:ext cx="1998482" cy="6846150"/>
          </a:xfrm>
          <a:prstGeom prst="rect">
            <a:avLst/>
          </a:prstGeom>
        </p:spPr>
      </p:pic>
      <p:sp>
        <p:nvSpPr>
          <p:cNvPr id="3" name="Rectangle: Diagonal Corners Snipped 2">
            <a:extLst>
              <a:ext uri="{FF2B5EF4-FFF2-40B4-BE49-F238E27FC236}">
                <a16:creationId xmlns:a16="http://schemas.microsoft.com/office/drawing/2014/main" id="{2C6ECF2F-79C6-D89F-AB06-52C4E5C58D8E}"/>
              </a:ext>
            </a:extLst>
          </p:cNvPr>
          <p:cNvSpPr/>
          <p:nvPr/>
        </p:nvSpPr>
        <p:spPr>
          <a:xfrm>
            <a:off x="7019149" y="6018619"/>
            <a:ext cx="2173253" cy="750627"/>
          </a:xfrm>
          <a:prstGeom prst="snip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Need to Know</a:t>
            </a:r>
          </a:p>
          <a:p>
            <a:pPr algn="ctr"/>
            <a:r>
              <a:rPr lang="en-GB" sz="1200" dirty="0"/>
              <a:t>Current B.I. / Data function and dashboard capability</a:t>
            </a:r>
          </a:p>
        </p:txBody>
      </p:sp>
    </p:spTree>
    <p:extLst>
      <p:ext uri="{BB962C8B-B14F-4D97-AF65-F5344CB8AC3E}">
        <p14:creationId xmlns:p14="http://schemas.microsoft.com/office/powerpoint/2010/main" val="1110223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52387" y="2896574"/>
            <a:ext cx="12192000" cy="584775"/>
          </a:xfrm>
          <a:prstGeom prst="rect">
            <a:avLst/>
          </a:prstGeom>
          <a:noFill/>
        </p:spPr>
        <p:txBody>
          <a:bodyPr wrap="square" rtlCol="0">
            <a:spAutoFit/>
          </a:bodyPr>
          <a:lstStyle/>
          <a:p>
            <a:pPr algn="ctr"/>
            <a:r>
              <a:rPr lang="en-GB" sz="3200" b="1" dirty="0">
                <a:solidFill>
                  <a:srgbClr val="222222"/>
                </a:solidFill>
                <a:latin typeface="Century Gothic" panose="020B0502020202020204" pitchFamily="34" charset="0"/>
              </a:rPr>
              <a:t>4</a:t>
            </a:r>
            <a:r>
              <a:rPr lang="en-GB" sz="3200" b="1" i="0" dirty="0">
                <a:solidFill>
                  <a:srgbClr val="222222"/>
                </a:solidFill>
                <a:effectLst/>
                <a:latin typeface="Century Gothic" panose="020B0502020202020204" pitchFamily="34" charset="0"/>
              </a:rPr>
              <a:t>/ </a:t>
            </a:r>
            <a:r>
              <a:rPr lang="en-GB" sz="3200" b="1" dirty="0">
                <a:solidFill>
                  <a:srgbClr val="222222"/>
                </a:solidFill>
                <a:latin typeface="Century Gothic" panose="020B0502020202020204" pitchFamily="34" charset="0"/>
              </a:rPr>
              <a:t>B</a:t>
            </a:r>
            <a:r>
              <a:rPr lang="en-GB" sz="3200" b="1" i="0" dirty="0">
                <a:solidFill>
                  <a:srgbClr val="222222"/>
                </a:solidFill>
                <a:effectLst/>
                <a:latin typeface="Century Gothic" panose="020B0502020202020204" pitchFamily="34" charset="0"/>
              </a:rPr>
              <a:t>uilding Marketing Function to Increase </a:t>
            </a:r>
            <a:r>
              <a:rPr lang="en-GB" sz="3200" b="1" dirty="0">
                <a:solidFill>
                  <a:srgbClr val="222222"/>
                </a:solidFill>
                <a:latin typeface="Century Gothic" panose="020B0502020202020204" pitchFamily="34" charset="0"/>
              </a:rPr>
              <a:t>G</a:t>
            </a:r>
            <a:r>
              <a:rPr lang="en-GB" sz="3200" b="1" i="0" dirty="0">
                <a:solidFill>
                  <a:srgbClr val="222222"/>
                </a:solidFill>
                <a:effectLst/>
                <a:latin typeface="Century Gothic" panose="020B0502020202020204" pitchFamily="34" charset="0"/>
              </a:rPr>
              <a:t>rowth</a:t>
            </a:r>
            <a:endParaRPr lang="en-GB" sz="3200" b="1" dirty="0"/>
          </a:p>
        </p:txBody>
      </p:sp>
    </p:spTree>
    <p:extLst>
      <p:ext uri="{BB962C8B-B14F-4D97-AF65-F5344CB8AC3E}">
        <p14:creationId xmlns:p14="http://schemas.microsoft.com/office/powerpoint/2010/main" val="3822057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5272228" y="231440"/>
            <a:ext cx="6798316" cy="432048"/>
          </a:xfrm>
        </p:spPr>
        <p:txBody>
          <a:bodyPr>
            <a:noAutofit/>
          </a:bodyPr>
          <a:lstStyle/>
          <a:p>
            <a:pPr marL="342900" indent="-342900" algn="r"/>
            <a:r>
              <a:rPr lang="en-GB" sz="2800" b="1" dirty="0">
                <a:latin typeface="Century Gothic" panose="020B0502020202020204" pitchFamily="34" charset="0"/>
                <a:cs typeface="Aharoni" panose="02010803020104030203" pitchFamily="2" charset="-79"/>
              </a:rPr>
              <a:t>Channel Marketing Flow</a:t>
            </a:r>
            <a:br>
              <a:rPr lang="en-GB" sz="2800" b="1" dirty="0">
                <a:latin typeface="Century Gothic" panose="020B0502020202020204" pitchFamily="34" charset="0"/>
                <a:cs typeface="Aharoni" panose="02010803020104030203" pitchFamily="2" charset="-79"/>
              </a:rPr>
            </a:br>
            <a:r>
              <a:rPr lang="en-GB" sz="2800" b="1" dirty="0">
                <a:latin typeface="Century Gothic" panose="020B0502020202020204" pitchFamily="34" charset="0"/>
                <a:cs typeface="Aharoni" panose="02010803020104030203" pitchFamily="2" charset="-79"/>
              </a:rPr>
              <a:t>Game Launch &amp; Player Acquisition</a:t>
            </a:r>
          </a:p>
        </p:txBody>
      </p:sp>
      <p:sp>
        <p:nvSpPr>
          <p:cNvPr id="5" name="Rectangle 3"/>
          <p:cNvSpPr>
            <a:spLocks noChangeArrowheads="1"/>
          </p:cNvSpPr>
          <p:nvPr/>
        </p:nvSpPr>
        <p:spPr bwMode="auto">
          <a:xfrm>
            <a:off x="7938137" y="2424237"/>
            <a:ext cx="829769" cy="495895"/>
          </a:xfrm>
          <a:prstGeom prst="rect">
            <a:avLst/>
          </a:prstGeom>
          <a:solidFill>
            <a:schemeClr val="accent4">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Paid</a:t>
            </a:r>
          </a:p>
          <a:p>
            <a:pPr algn="ctr"/>
            <a:r>
              <a:rPr lang="en-GB" dirty="0">
                <a:solidFill>
                  <a:srgbClr val="002060"/>
                </a:solidFill>
                <a:latin typeface="Century Gothic" panose="020B0502020202020204" pitchFamily="34" charset="0"/>
              </a:rPr>
              <a:t>Social </a:t>
            </a:r>
          </a:p>
        </p:txBody>
      </p:sp>
      <p:sp>
        <p:nvSpPr>
          <p:cNvPr id="6" name="Rectangle 4"/>
          <p:cNvSpPr>
            <a:spLocks noChangeArrowheads="1"/>
          </p:cNvSpPr>
          <p:nvPr/>
        </p:nvSpPr>
        <p:spPr bwMode="auto">
          <a:xfrm>
            <a:off x="7462138" y="1523850"/>
            <a:ext cx="600999" cy="495895"/>
          </a:xfrm>
          <a:prstGeom prst="rect">
            <a:avLst/>
          </a:prstGeom>
          <a:solidFill>
            <a:schemeClr val="accent4">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PR</a:t>
            </a:r>
          </a:p>
        </p:txBody>
      </p:sp>
      <p:sp>
        <p:nvSpPr>
          <p:cNvPr id="7" name="Rectangle 5"/>
          <p:cNvSpPr>
            <a:spLocks noChangeArrowheads="1"/>
          </p:cNvSpPr>
          <p:nvPr/>
        </p:nvSpPr>
        <p:spPr bwMode="auto">
          <a:xfrm>
            <a:off x="6867188" y="2424237"/>
            <a:ext cx="928517" cy="495895"/>
          </a:xfrm>
          <a:prstGeom prst="rect">
            <a:avLst/>
          </a:prstGeom>
          <a:solidFill>
            <a:schemeClr val="accent4">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Display</a:t>
            </a:r>
          </a:p>
        </p:txBody>
      </p:sp>
      <p:sp>
        <p:nvSpPr>
          <p:cNvPr id="9" name="Rectangle 11"/>
          <p:cNvSpPr>
            <a:spLocks noChangeArrowheads="1"/>
          </p:cNvSpPr>
          <p:nvPr/>
        </p:nvSpPr>
        <p:spPr bwMode="auto">
          <a:xfrm>
            <a:off x="5660177" y="6036435"/>
            <a:ext cx="1574189" cy="610387"/>
          </a:xfrm>
          <a:prstGeom prst="rect">
            <a:avLst/>
          </a:prstGeom>
          <a:solidFill>
            <a:schemeClr val="accent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Repeat</a:t>
            </a:r>
          </a:p>
          <a:p>
            <a:pPr algn="ctr"/>
            <a:r>
              <a:rPr lang="en-GB" dirty="0">
                <a:solidFill>
                  <a:srgbClr val="002060"/>
                </a:solidFill>
                <a:latin typeface="Century Gothic" panose="020B0502020202020204" pitchFamily="34" charset="0"/>
              </a:rPr>
              <a:t>Earnings/ LTV</a:t>
            </a:r>
          </a:p>
        </p:txBody>
      </p:sp>
      <p:sp>
        <p:nvSpPr>
          <p:cNvPr id="10" name="Rectangle 14"/>
          <p:cNvSpPr>
            <a:spLocks noChangeArrowheads="1"/>
          </p:cNvSpPr>
          <p:nvPr/>
        </p:nvSpPr>
        <p:spPr bwMode="auto">
          <a:xfrm>
            <a:off x="3070147" y="1542079"/>
            <a:ext cx="1452498" cy="427718"/>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b="1" dirty="0">
                <a:solidFill>
                  <a:schemeClr val="bg1"/>
                </a:solidFill>
                <a:latin typeface="Century Gothic" panose="020B0502020202020204" pitchFamily="34" charset="0"/>
              </a:rPr>
              <a:t>Awareness</a:t>
            </a:r>
          </a:p>
        </p:txBody>
      </p:sp>
      <p:sp>
        <p:nvSpPr>
          <p:cNvPr id="11" name="Rectangle 15"/>
          <p:cNvSpPr>
            <a:spLocks noChangeArrowheads="1"/>
          </p:cNvSpPr>
          <p:nvPr/>
        </p:nvSpPr>
        <p:spPr bwMode="auto">
          <a:xfrm>
            <a:off x="5632337" y="3674250"/>
            <a:ext cx="1602029" cy="495895"/>
          </a:xfrm>
          <a:prstGeom prst="rect">
            <a:avLst/>
          </a:prstGeom>
          <a:solidFill>
            <a:schemeClr val="accent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Freeplay</a:t>
            </a:r>
          </a:p>
        </p:txBody>
      </p:sp>
      <p:sp>
        <p:nvSpPr>
          <p:cNvPr id="12" name="Rectangle 17"/>
          <p:cNvSpPr>
            <a:spLocks noChangeArrowheads="1"/>
          </p:cNvSpPr>
          <p:nvPr/>
        </p:nvSpPr>
        <p:spPr bwMode="auto">
          <a:xfrm>
            <a:off x="8924411" y="3738995"/>
            <a:ext cx="1352050" cy="391969"/>
          </a:xfrm>
          <a:prstGeom prst="rect">
            <a:avLst/>
          </a:prstGeom>
          <a:solidFill>
            <a:schemeClr val="accent4">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sz="1600" dirty="0">
                <a:solidFill>
                  <a:srgbClr val="002060"/>
                </a:solidFill>
                <a:latin typeface="Century Gothic" panose="020B0502020202020204" pitchFamily="34" charset="0"/>
              </a:rPr>
              <a:t>CRM</a:t>
            </a:r>
          </a:p>
        </p:txBody>
      </p:sp>
      <p:sp>
        <p:nvSpPr>
          <p:cNvPr id="13" name="Rectangle 18"/>
          <p:cNvSpPr>
            <a:spLocks noChangeArrowheads="1"/>
          </p:cNvSpPr>
          <p:nvPr/>
        </p:nvSpPr>
        <p:spPr bwMode="auto">
          <a:xfrm>
            <a:off x="5660177" y="4609289"/>
            <a:ext cx="1583069" cy="497717"/>
          </a:xfrm>
          <a:prstGeom prst="rect">
            <a:avLst/>
          </a:prstGeom>
          <a:solidFill>
            <a:schemeClr val="accent4"/>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Pay 2 Play</a:t>
            </a:r>
          </a:p>
        </p:txBody>
      </p:sp>
      <p:sp>
        <p:nvSpPr>
          <p:cNvPr id="14" name="Rectangle 19"/>
          <p:cNvSpPr>
            <a:spLocks noChangeArrowheads="1"/>
          </p:cNvSpPr>
          <p:nvPr/>
        </p:nvSpPr>
        <p:spPr bwMode="auto">
          <a:xfrm>
            <a:off x="3068560" y="2716366"/>
            <a:ext cx="1452498" cy="427717"/>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b="1" dirty="0">
                <a:solidFill>
                  <a:schemeClr val="bg1"/>
                </a:solidFill>
                <a:latin typeface="Century Gothic" panose="020B0502020202020204" pitchFamily="34" charset="0"/>
              </a:rPr>
              <a:t>Acquisition</a:t>
            </a:r>
          </a:p>
        </p:txBody>
      </p:sp>
      <p:sp>
        <p:nvSpPr>
          <p:cNvPr id="15" name="Rectangle 20"/>
          <p:cNvSpPr>
            <a:spLocks noChangeArrowheads="1"/>
          </p:cNvSpPr>
          <p:nvPr/>
        </p:nvSpPr>
        <p:spPr bwMode="auto">
          <a:xfrm>
            <a:off x="3068560" y="3885758"/>
            <a:ext cx="1452498" cy="427717"/>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b="1" dirty="0">
                <a:solidFill>
                  <a:schemeClr val="bg1"/>
                </a:solidFill>
                <a:latin typeface="Century Gothic" panose="020B0502020202020204" pitchFamily="34" charset="0"/>
              </a:rPr>
              <a:t>Conversion</a:t>
            </a:r>
          </a:p>
        </p:txBody>
      </p:sp>
      <p:sp>
        <p:nvSpPr>
          <p:cNvPr id="16" name="Rectangle 21"/>
          <p:cNvSpPr>
            <a:spLocks noChangeArrowheads="1"/>
          </p:cNvSpPr>
          <p:nvPr/>
        </p:nvSpPr>
        <p:spPr bwMode="auto">
          <a:xfrm>
            <a:off x="3070147" y="5096476"/>
            <a:ext cx="1452498" cy="427718"/>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b="1" dirty="0">
                <a:solidFill>
                  <a:schemeClr val="bg1"/>
                </a:solidFill>
                <a:latin typeface="Century Gothic" panose="020B0502020202020204" pitchFamily="34" charset="0"/>
              </a:rPr>
              <a:t>Retention</a:t>
            </a:r>
          </a:p>
        </p:txBody>
      </p:sp>
      <p:sp>
        <p:nvSpPr>
          <p:cNvPr id="17" name="AutoShape 22"/>
          <p:cNvSpPr>
            <a:spLocks noChangeArrowheads="1"/>
          </p:cNvSpPr>
          <p:nvPr/>
        </p:nvSpPr>
        <p:spPr bwMode="auto">
          <a:xfrm>
            <a:off x="5088204" y="3806311"/>
            <a:ext cx="430367" cy="1421172"/>
          </a:xfrm>
          <a:prstGeom prst="curvedRightArrow">
            <a:avLst>
              <a:gd name="adj1" fmla="val 71982"/>
              <a:gd name="adj2" fmla="val 143965"/>
              <a:gd name="adj3" fmla="val 33333"/>
            </a:avLst>
          </a:prstGeom>
          <a:solidFill>
            <a:srgbClr val="FFC000"/>
          </a:solidFill>
          <a:ln w="9525">
            <a:noFill/>
            <a:miter lim="800000"/>
            <a:headEnd/>
            <a:tailEnd/>
          </a:ln>
        </p:spPr>
        <p:txBody>
          <a:bodyPr wrap="none" anchor="ctr"/>
          <a:lstStyle/>
          <a:p>
            <a:endParaRPr lang="en-GB" dirty="0">
              <a:solidFill>
                <a:srgbClr val="002060"/>
              </a:solidFill>
              <a:latin typeface="Century Gothic" panose="020B0502020202020204" pitchFamily="34" charset="0"/>
            </a:endParaRPr>
          </a:p>
        </p:txBody>
      </p:sp>
      <p:sp>
        <p:nvSpPr>
          <p:cNvPr id="18" name="AutoShape 24"/>
          <p:cNvSpPr>
            <a:spLocks noChangeArrowheads="1"/>
          </p:cNvSpPr>
          <p:nvPr/>
        </p:nvSpPr>
        <p:spPr bwMode="auto">
          <a:xfrm>
            <a:off x="3516635" y="2040619"/>
            <a:ext cx="580680" cy="616975"/>
          </a:xfrm>
          <a:prstGeom prst="downArrow">
            <a:avLst>
              <a:gd name="adj1" fmla="val 50000"/>
              <a:gd name="adj2" fmla="val 37466"/>
            </a:avLst>
          </a:prstGeom>
          <a:solidFill>
            <a:srgbClr val="002060"/>
          </a:solidFill>
          <a:ln w="9525">
            <a:noFill/>
            <a:miter lim="800000"/>
            <a:headEnd/>
            <a:tailEnd/>
          </a:ln>
        </p:spPr>
        <p:txBody>
          <a:bodyPr vert="eaVert" wrap="none" anchor="ctr"/>
          <a:lstStyle/>
          <a:p>
            <a:endParaRPr lang="en-GB" b="1" dirty="0">
              <a:latin typeface="Century Gothic" panose="020B0502020202020204" pitchFamily="34" charset="0"/>
            </a:endParaRPr>
          </a:p>
        </p:txBody>
      </p:sp>
      <p:sp>
        <p:nvSpPr>
          <p:cNvPr id="19" name="AutoShape 25"/>
          <p:cNvSpPr>
            <a:spLocks noChangeArrowheads="1"/>
          </p:cNvSpPr>
          <p:nvPr/>
        </p:nvSpPr>
        <p:spPr bwMode="auto">
          <a:xfrm>
            <a:off x="3516635" y="3217401"/>
            <a:ext cx="580680" cy="616975"/>
          </a:xfrm>
          <a:prstGeom prst="downArrow">
            <a:avLst>
              <a:gd name="adj1" fmla="val 50000"/>
              <a:gd name="adj2" fmla="val 37466"/>
            </a:avLst>
          </a:prstGeom>
          <a:solidFill>
            <a:srgbClr val="002060"/>
          </a:solidFill>
          <a:ln w="9525">
            <a:noFill/>
            <a:miter lim="800000"/>
            <a:headEnd/>
            <a:tailEnd/>
          </a:ln>
        </p:spPr>
        <p:txBody>
          <a:bodyPr vert="eaVert" wrap="none" anchor="ctr"/>
          <a:lstStyle/>
          <a:p>
            <a:endParaRPr lang="en-GB" b="1" dirty="0">
              <a:latin typeface="Century Gothic" panose="020B0502020202020204" pitchFamily="34" charset="0"/>
            </a:endParaRPr>
          </a:p>
        </p:txBody>
      </p:sp>
      <p:sp>
        <p:nvSpPr>
          <p:cNvPr id="20" name="AutoShape 26"/>
          <p:cNvSpPr>
            <a:spLocks noChangeArrowheads="1"/>
          </p:cNvSpPr>
          <p:nvPr/>
        </p:nvSpPr>
        <p:spPr bwMode="auto">
          <a:xfrm>
            <a:off x="3516635" y="4387408"/>
            <a:ext cx="580680" cy="657805"/>
          </a:xfrm>
          <a:prstGeom prst="downArrow">
            <a:avLst>
              <a:gd name="adj1" fmla="val 50000"/>
              <a:gd name="adj2" fmla="val 39945"/>
            </a:avLst>
          </a:prstGeom>
          <a:solidFill>
            <a:srgbClr val="002060"/>
          </a:solidFill>
          <a:ln w="9525">
            <a:noFill/>
            <a:miter lim="800000"/>
            <a:headEnd/>
            <a:tailEnd/>
          </a:ln>
        </p:spPr>
        <p:txBody>
          <a:bodyPr vert="eaVert" wrap="none" anchor="ctr"/>
          <a:lstStyle/>
          <a:p>
            <a:endParaRPr lang="en-GB" b="1" dirty="0">
              <a:latin typeface="Century Gothic" panose="020B0502020202020204" pitchFamily="34" charset="0"/>
            </a:endParaRPr>
          </a:p>
        </p:txBody>
      </p:sp>
      <p:sp>
        <p:nvSpPr>
          <p:cNvPr id="21" name="AutoShape 28"/>
          <p:cNvSpPr>
            <a:spLocks noChangeArrowheads="1"/>
          </p:cNvSpPr>
          <p:nvPr/>
        </p:nvSpPr>
        <p:spPr bwMode="auto">
          <a:xfrm>
            <a:off x="6103166" y="5227483"/>
            <a:ext cx="688210" cy="714100"/>
          </a:xfrm>
          <a:prstGeom prst="upDownArrow">
            <a:avLst>
              <a:gd name="adj1" fmla="val 50000"/>
              <a:gd name="adj2" fmla="val 29972"/>
            </a:avLst>
          </a:prstGeom>
          <a:solidFill>
            <a:srgbClr val="FFC000"/>
          </a:solidFill>
          <a:ln w="9525">
            <a:noFill/>
            <a:miter lim="800000"/>
            <a:headEnd/>
            <a:tailEnd/>
          </a:ln>
        </p:spPr>
        <p:txBody>
          <a:bodyPr vert="eaVert" wrap="none" anchor="ctr"/>
          <a:lstStyle/>
          <a:p>
            <a:endParaRPr lang="en-GB" dirty="0">
              <a:solidFill>
                <a:srgbClr val="002060"/>
              </a:solidFill>
              <a:latin typeface="Century Gothic" panose="020B0502020202020204" pitchFamily="34" charset="0"/>
            </a:endParaRPr>
          </a:p>
        </p:txBody>
      </p:sp>
      <p:sp>
        <p:nvSpPr>
          <p:cNvPr id="22" name="Rectangle 34"/>
          <p:cNvSpPr>
            <a:spLocks noChangeArrowheads="1"/>
          </p:cNvSpPr>
          <p:nvPr/>
        </p:nvSpPr>
        <p:spPr bwMode="auto">
          <a:xfrm>
            <a:off x="6164255" y="1518315"/>
            <a:ext cx="1184934" cy="495895"/>
          </a:xfrm>
          <a:prstGeom prst="rect">
            <a:avLst/>
          </a:prstGeom>
          <a:solidFill>
            <a:schemeClr val="accent4">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3</a:t>
            </a:r>
            <a:r>
              <a:rPr lang="en-GB" baseline="30000" dirty="0">
                <a:solidFill>
                  <a:srgbClr val="002060"/>
                </a:solidFill>
                <a:latin typeface="Century Gothic" panose="020B0502020202020204" pitchFamily="34" charset="0"/>
              </a:rPr>
              <a:t>rd</a:t>
            </a:r>
            <a:r>
              <a:rPr lang="en-GB" dirty="0">
                <a:solidFill>
                  <a:srgbClr val="002060"/>
                </a:solidFill>
                <a:latin typeface="Century Gothic" panose="020B0502020202020204" pitchFamily="34" charset="0"/>
              </a:rPr>
              <a:t> Party</a:t>
            </a:r>
          </a:p>
          <a:p>
            <a:pPr algn="ctr"/>
            <a:r>
              <a:rPr lang="en-GB" dirty="0">
                <a:solidFill>
                  <a:srgbClr val="002060"/>
                </a:solidFill>
                <a:latin typeface="Century Gothic" panose="020B0502020202020204" pitchFamily="34" charset="0"/>
              </a:rPr>
              <a:t>Partners</a:t>
            </a:r>
          </a:p>
        </p:txBody>
      </p:sp>
      <p:sp>
        <p:nvSpPr>
          <p:cNvPr id="25" name="Rectangle 37"/>
          <p:cNvSpPr>
            <a:spLocks noChangeArrowheads="1"/>
          </p:cNvSpPr>
          <p:nvPr/>
        </p:nvSpPr>
        <p:spPr bwMode="auto">
          <a:xfrm>
            <a:off x="5950586" y="2402725"/>
            <a:ext cx="739545" cy="495895"/>
          </a:xfrm>
          <a:prstGeom prst="rect">
            <a:avLst/>
          </a:prstGeom>
          <a:solidFill>
            <a:schemeClr val="accent4">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PPC</a:t>
            </a:r>
          </a:p>
        </p:txBody>
      </p:sp>
      <p:sp>
        <p:nvSpPr>
          <p:cNvPr id="30" name="Rectangle 39"/>
          <p:cNvSpPr>
            <a:spLocks noChangeArrowheads="1"/>
          </p:cNvSpPr>
          <p:nvPr/>
        </p:nvSpPr>
        <p:spPr bwMode="auto">
          <a:xfrm>
            <a:off x="7603212" y="3033735"/>
            <a:ext cx="1452498" cy="495895"/>
          </a:xfrm>
          <a:prstGeom prst="rect">
            <a:avLst/>
          </a:prstGeom>
          <a:solidFill>
            <a:schemeClr val="accent4">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Remarketing</a:t>
            </a:r>
          </a:p>
        </p:txBody>
      </p:sp>
      <p:sp>
        <p:nvSpPr>
          <p:cNvPr id="37" name="Rectangle 41"/>
          <p:cNvSpPr>
            <a:spLocks noChangeArrowheads="1"/>
          </p:cNvSpPr>
          <p:nvPr/>
        </p:nvSpPr>
        <p:spPr bwMode="auto">
          <a:xfrm>
            <a:off x="8889365" y="2434330"/>
            <a:ext cx="688339" cy="495895"/>
          </a:xfrm>
          <a:prstGeom prst="rect">
            <a:avLst/>
          </a:prstGeom>
          <a:solidFill>
            <a:schemeClr val="accent4">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ASO</a:t>
            </a:r>
          </a:p>
        </p:txBody>
      </p:sp>
      <p:sp>
        <p:nvSpPr>
          <p:cNvPr id="38" name="Rectangle 39"/>
          <p:cNvSpPr>
            <a:spLocks noChangeArrowheads="1"/>
          </p:cNvSpPr>
          <p:nvPr/>
        </p:nvSpPr>
        <p:spPr bwMode="auto">
          <a:xfrm>
            <a:off x="4771237" y="3042543"/>
            <a:ext cx="1285102" cy="495895"/>
          </a:xfrm>
          <a:prstGeom prst="rect">
            <a:avLst/>
          </a:prstGeom>
          <a:solidFill>
            <a:schemeClr val="accent4">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Influencers</a:t>
            </a:r>
          </a:p>
        </p:txBody>
      </p:sp>
      <p:sp>
        <p:nvSpPr>
          <p:cNvPr id="39" name="AutoShape 28"/>
          <p:cNvSpPr>
            <a:spLocks noChangeArrowheads="1"/>
          </p:cNvSpPr>
          <p:nvPr/>
        </p:nvSpPr>
        <p:spPr bwMode="auto">
          <a:xfrm rot="5400000">
            <a:off x="7992238" y="4122150"/>
            <a:ext cx="661806" cy="829769"/>
          </a:xfrm>
          <a:prstGeom prst="upDownArrow">
            <a:avLst>
              <a:gd name="adj1" fmla="val 50000"/>
              <a:gd name="adj2" fmla="val 29972"/>
            </a:avLst>
          </a:prstGeom>
          <a:solidFill>
            <a:srgbClr val="FFC000"/>
          </a:solidFill>
          <a:ln w="9525">
            <a:noFill/>
            <a:miter lim="800000"/>
            <a:headEnd/>
            <a:tailEnd/>
          </a:ln>
        </p:spPr>
        <p:txBody>
          <a:bodyPr vert="eaVert" wrap="none" anchor="ctr"/>
          <a:lstStyle/>
          <a:p>
            <a:endParaRPr lang="en-GB" dirty="0">
              <a:latin typeface="Century Gothic" panose="020B0502020202020204" pitchFamily="34" charset="0"/>
            </a:endParaRPr>
          </a:p>
        </p:txBody>
      </p:sp>
      <p:sp>
        <p:nvSpPr>
          <p:cNvPr id="40" name="AutoShape 22"/>
          <p:cNvSpPr>
            <a:spLocks noChangeArrowheads="1"/>
          </p:cNvSpPr>
          <p:nvPr/>
        </p:nvSpPr>
        <p:spPr bwMode="auto">
          <a:xfrm rot="10800000">
            <a:off x="7319820" y="3681993"/>
            <a:ext cx="430367" cy="1369030"/>
          </a:xfrm>
          <a:prstGeom prst="curvedRightArrow">
            <a:avLst>
              <a:gd name="adj1" fmla="val 71982"/>
              <a:gd name="adj2" fmla="val 143965"/>
              <a:gd name="adj3" fmla="val 33333"/>
            </a:avLst>
          </a:prstGeom>
          <a:solidFill>
            <a:srgbClr val="FFC000"/>
          </a:solidFill>
          <a:ln w="9525">
            <a:noFill/>
            <a:miter lim="800000"/>
            <a:headEnd/>
            <a:tailEnd/>
          </a:ln>
        </p:spPr>
        <p:txBody>
          <a:bodyPr wrap="none" anchor="ctr"/>
          <a:lstStyle/>
          <a:p>
            <a:endParaRPr lang="en-GB" dirty="0">
              <a:solidFill>
                <a:srgbClr val="002060"/>
              </a:solidFill>
              <a:latin typeface="Century Gothic" panose="020B0502020202020204" pitchFamily="34" charset="0"/>
            </a:endParaRPr>
          </a:p>
        </p:txBody>
      </p:sp>
      <p:sp>
        <p:nvSpPr>
          <p:cNvPr id="26" name="Rectangle 41">
            <a:extLst>
              <a:ext uri="{FF2B5EF4-FFF2-40B4-BE49-F238E27FC236}">
                <a16:creationId xmlns:a16="http://schemas.microsoft.com/office/drawing/2014/main" id="{8216C724-7650-4903-8874-54A06DE3C04B}"/>
              </a:ext>
            </a:extLst>
          </p:cNvPr>
          <p:cNvSpPr>
            <a:spLocks noChangeArrowheads="1"/>
          </p:cNvSpPr>
          <p:nvPr/>
        </p:nvSpPr>
        <p:spPr bwMode="auto">
          <a:xfrm>
            <a:off x="6155134" y="3042543"/>
            <a:ext cx="1352050" cy="495895"/>
          </a:xfrm>
          <a:prstGeom prst="rect">
            <a:avLst/>
          </a:prstGeom>
          <a:solidFill>
            <a:schemeClr val="accent4">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SEO &amp; </a:t>
            </a:r>
          </a:p>
          <a:p>
            <a:pPr algn="ctr"/>
            <a:r>
              <a:rPr lang="en-GB" dirty="0">
                <a:solidFill>
                  <a:srgbClr val="002060"/>
                </a:solidFill>
                <a:latin typeface="Century Gothic" panose="020B0502020202020204" pitchFamily="34" charset="0"/>
              </a:rPr>
              <a:t>Online PR</a:t>
            </a:r>
          </a:p>
        </p:txBody>
      </p:sp>
      <p:sp>
        <p:nvSpPr>
          <p:cNvPr id="27" name="Rectangle 41">
            <a:extLst>
              <a:ext uri="{FF2B5EF4-FFF2-40B4-BE49-F238E27FC236}">
                <a16:creationId xmlns:a16="http://schemas.microsoft.com/office/drawing/2014/main" id="{1D12527B-548F-493A-98B6-1F0265193606}"/>
              </a:ext>
            </a:extLst>
          </p:cNvPr>
          <p:cNvSpPr>
            <a:spLocks noChangeArrowheads="1"/>
          </p:cNvSpPr>
          <p:nvPr/>
        </p:nvSpPr>
        <p:spPr bwMode="auto">
          <a:xfrm>
            <a:off x="4676311" y="1532991"/>
            <a:ext cx="1374996" cy="495895"/>
          </a:xfrm>
          <a:prstGeom prst="rect">
            <a:avLst/>
          </a:prstGeom>
          <a:solidFill>
            <a:schemeClr val="accent4">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Sponsorship</a:t>
            </a:r>
          </a:p>
        </p:txBody>
      </p:sp>
      <p:sp>
        <p:nvSpPr>
          <p:cNvPr id="28" name="Rectangle 41">
            <a:extLst>
              <a:ext uri="{FF2B5EF4-FFF2-40B4-BE49-F238E27FC236}">
                <a16:creationId xmlns:a16="http://schemas.microsoft.com/office/drawing/2014/main" id="{81B0DEB8-1D96-4C01-8097-41846D509997}"/>
              </a:ext>
            </a:extLst>
          </p:cNvPr>
          <p:cNvSpPr>
            <a:spLocks noChangeArrowheads="1"/>
          </p:cNvSpPr>
          <p:nvPr/>
        </p:nvSpPr>
        <p:spPr bwMode="auto">
          <a:xfrm>
            <a:off x="8233797" y="1523850"/>
            <a:ext cx="1220110" cy="495895"/>
          </a:xfrm>
          <a:prstGeom prst="rect">
            <a:avLst/>
          </a:prstGeom>
          <a:solidFill>
            <a:schemeClr val="accent4">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Content </a:t>
            </a:r>
          </a:p>
          <a:p>
            <a:pPr algn="ctr"/>
            <a:r>
              <a:rPr lang="en-GB" dirty="0">
                <a:solidFill>
                  <a:srgbClr val="002060"/>
                </a:solidFill>
                <a:latin typeface="Century Gothic" panose="020B0502020202020204" pitchFamily="34" charset="0"/>
              </a:rPr>
              <a:t>Marketing</a:t>
            </a:r>
          </a:p>
        </p:txBody>
      </p:sp>
      <p:sp>
        <p:nvSpPr>
          <p:cNvPr id="29" name="Rectangle 41">
            <a:extLst>
              <a:ext uri="{FF2B5EF4-FFF2-40B4-BE49-F238E27FC236}">
                <a16:creationId xmlns:a16="http://schemas.microsoft.com/office/drawing/2014/main" id="{4B40E364-FC4B-40D8-B3DD-471B153AA376}"/>
              </a:ext>
            </a:extLst>
          </p:cNvPr>
          <p:cNvSpPr>
            <a:spLocks noChangeArrowheads="1"/>
          </p:cNvSpPr>
          <p:nvPr/>
        </p:nvSpPr>
        <p:spPr bwMode="auto">
          <a:xfrm>
            <a:off x="9600436" y="1535068"/>
            <a:ext cx="1184934" cy="495895"/>
          </a:xfrm>
          <a:prstGeom prst="rect">
            <a:avLst/>
          </a:prstGeom>
          <a:solidFill>
            <a:schemeClr val="accent4">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Organic </a:t>
            </a:r>
          </a:p>
          <a:p>
            <a:pPr algn="ctr"/>
            <a:r>
              <a:rPr lang="en-GB" dirty="0">
                <a:solidFill>
                  <a:srgbClr val="002060"/>
                </a:solidFill>
                <a:latin typeface="Century Gothic" panose="020B0502020202020204" pitchFamily="34" charset="0"/>
              </a:rPr>
              <a:t>Social</a:t>
            </a:r>
          </a:p>
        </p:txBody>
      </p:sp>
      <p:sp>
        <p:nvSpPr>
          <p:cNvPr id="31" name="Rectangle 17">
            <a:extLst>
              <a:ext uri="{FF2B5EF4-FFF2-40B4-BE49-F238E27FC236}">
                <a16:creationId xmlns:a16="http://schemas.microsoft.com/office/drawing/2014/main" id="{B5EF3265-FE50-4615-80DE-A78471511598}"/>
              </a:ext>
            </a:extLst>
          </p:cNvPr>
          <p:cNvSpPr>
            <a:spLocks noChangeArrowheads="1"/>
          </p:cNvSpPr>
          <p:nvPr/>
        </p:nvSpPr>
        <p:spPr bwMode="auto">
          <a:xfrm>
            <a:off x="8924411" y="4201654"/>
            <a:ext cx="1352050" cy="391969"/>
          </a:xfrm>
          <a:prstGeom prst="rect">
            <a:avLst/>
          </a:prstGeom>
          <a:solidFill>
            <a:schemeClr val="accent4">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sz="1600" dirty="0">
                <a:solidFill>
                  <a:srgbClr val="002060"/>
                </a:solidFill>
                <a:latin typeface="Century Gothic" panose="020B0502020202020204" pitchFamily="34" charset="0"/>
              </a:rPr>
              <a:t>Monetisation</a:t>
            </a:r>
          </a:p>
        </p:txBody>
      </p:sp>
      <p:sp>
        <p:nvSpPr>
          <p:cNvPr id="32" name="Rectangle 17">
            <a:extLst>
              <a:ext uri="{FF2B5EF4-FFF2-40B4-BE49-F238E27FC236}">
                <a16:creationId xmlns:a16="http://schemas.microsoft.com/office/drawing/2014/main" id="{4C1C2D06-D336-4F9A-895D-537CB7B45E50}"/>
              </a:ext>
            </a:extLst>
          </p:cNvPr>
          <p:cNvSpPr>
            <a:spLocks noChangeArrowheads="1"/>
          </p:cNvSpPr>
          <p:nvPr/>
        </p:nvSpPr>
        <p:spPr bwMode="auto">
          <a:xfrm>
            <a:off x="8931765" y="4673981"/>
            <a:ext cx="1338518" cy="330762"/>
          </a:xfrm>
          <a:prstGeom prst="rect">
            <a:avLst/>
          </a:prstGeom>
          <a:solidFill>
            <a:schemeClr val="accent4">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sz="1600" dirty="0">
                <a:solidFill>
                  <a:srgbClr val="002060"/>
                </a:solidFill>
                <a:latin typeface="Century Gothic" panose="020B0502020202020204" pitchFamily="34" charset="0"/>
              </a:rPr>
              <a:t>Loyalty</a:t>
            </a:r>
          </a:p>
        </p:txBody>
      </p:sp>
      <p:sp>
        <p:nvSpPr>
          <p:cNvPr id="33" name="Rectangle 21">
            <a:extLst>
              <a:ext uri="{FF2B5EF4-FFF2-40B4-BE49-F238E27FC236}">
                <a16:creationId xmlns:a16="http://schemas.microsoft.com/office/drawing/2014/main" id="{6888AD10-D746-4A20-8DD0-912E177C20D6}"/>
              </a:ext>
            </a:extLst>
          </p:cNvPr>
          <p:cNvSpPr>
            <a:spLocks noChangeArrowheads="1"/>
          </p:cNvSpPr>
          <p:nvPr/>
        </p:nvSpPr>
        <p:spPr bwMode="auto">
          <a:xfrm>
            <a:off x="3068560" y="6301964"/>
            <a:ext cx="1452498" cy="427717"/>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b="1" dirty="0">
                <a:solidFill>
                  <a:schemeClr val="bg1"/>
                </a:solidFill>
                <a:latin typeface="Century Gothic" panose="020B0502020202020204" pitchFamily="34" charset="0"/>
              </a:rPr>
              <a:t>Reactivation</a:t>
            </a:r>
          </a:p>
        </p:txBody>
      </p:sp>
      <p:sp>
        <p:nvSpPr>
          <p:cNvPr id="34" name="AutoShape 26">
            <a:extLst>
              <a:ext uri="{FF2B5EF4-FFF2-40B4-BE49-F238E27FC236}">
                <a16:creationId xmlns:a16="http://schemas.microsoft.com/office/drawing/2014/main" id="{1608FEEC-0B64-4C18-B839-8B8E1FF4C7BB}"/>
              </a:ext>
            </a:extLst>
          </p:cNvPr>
          <p:cNvSpPr>
            <a:spLocks noChangeArrowheads="1"/>
          </p:cNvSpPr>
          <p:nvPr/>
        </p:nvSpPr>
        <p:spPr bwMode="auto">
          <a:xfrm>
            <a:off x="3506573" y="5575457"/>
            <a:ext cx="580680" cy="657805"/>
          </a:xfrm>
          <a:prstGeom prst="downArrow">
            <a:avLst>
              <a:gd name="adj1" fmla="val 50000"/>
              <a:gd name="adj2" fmla="val 39945"/>
            </a:avLst>
          </a:prstGeom>
          <a:solidFill>
            <a:srgbClr val="002060"/>
          </a:solidFill>
          <a:ln w="9525">
            <a:noFill/>
            <a:miter lim="800000"/>
            <a:headEnd/>
            <a:tailEnd/>
          </a:ln>
        </p:spPr>
        <p:txBody>
          <a:bodyPr vert="eaVert" wrap="none" anchor="ctr"/>
          <a:lstStyle/>
          <a:p>
            <a:endParaRPr lang="en-GB" b="1" dirty="0">
              <a:latin typeface="Century Gothic" panose="020B0502020202020204" pitchFamily="34" charset="0"/>
            </a:endParaRPr>
          </a:p>
        </p:txBody>
      </p:sp>
      <p:sp>
        <p:nvSpPr>
          <p:cNvPr id="35" name="AutoShape 22">
            <a:extLst>
              <a:ext uri="{FF2B5EF4-FFF2-40B4-BE49-F238E27FC236}">
                <a16:creationId xmlns:a16="http://schemas.microsoft.com/office/drawing/2014/main" id="{8D792205-966D-4DEA-B7E2-BEAFC0658ABE}"/>
              </a:ext>
            </a:extLst>
          </p:cNvPr>
          <p:cNvSpPr>
            <a:spLocks noChangeArrowheads="1"/>
          </p:cNvSpPr>
          <p:nvPr/>
        </p:nvSpPr>
        <p:spPr bwMode="auto">
          <a:xfrm rot="10800000" flipH="1">
            <a:off x="2635941" y="5096476"/>
            <a:ext cx="331049" cy="1568689"/>
          </a:xfrm>
          <a:prstGeom prst="curvedRightArrow">
            <a:avLst>
              <a:gd name="adj1" fmla="val 71982"/>
              <a:gd name="adj2" fmla="val 143965"/>
              <a:gd name="adj3" fmla="val 33333"/>
            </a:avLst>
          </a:prstGeom>
          <a:solidFill>
            <a:srgbClr val="002060"/>
          </a:solidFill>
          <a:ln w="9525">
            <a:noFill/>
            <a:miter lim="800000"/>
            <a:headEnd/>
            <a:tailEnd/>
          </a:ln>
        </p:spPr>
        <p:txBody>
          <a:bodyPr wrap="none" anchor="ctr"/>
          <a:lstStyle/>
          <a:p>
            <a:endParaRPr lang="en-GB" dirty="0">
              <a:solidFill>
                <a:srgbClr val="002060"/>
              </a:solidFill>
              <a:latin typeface="Century Gothic" panose="020B0502020202020204" pitchFamily="34" charset="0"/>
            </a:endParaRPr>
          </a:p>
        </p:txBody>
      </p:sp>
      <p:sp>
        <p:nvSpPr>
          <p:cNvPr id="2" name="Rectangle 41">
            <a:extLst>
              <a:ext uri="{FF2B5EF4-FFF2-40B4-BE49-F238E27FC236}">
                <a16:creationId xmlns:a16="http://schemas.microsoft.com/office/drawing/2014/main" id="{57752C9F-6E28-2E06-043F-0063E38C7A35}"/>
              </a:ext>
            </a:extLst>
          </p:cNvPr>
          <p:cNvSpPr>
            <a:spLocks noChangeArrowheads="1"/>
          </p:cNvSpPr>
          <p:nvPr/>
        </p:nvSpPr>
        <p:spPr bwMode="auto">
          <a:xfrm>
            <a:off x="9699162" y="2419142"/>
            <a:ext cx="1359275" cy="495895"/>
          </a:xfrm>
          <a:prstGeom prst="rect">
            <a:avLst/>
          </a:prstGeom>
          <a:solidFill>
            <a:schemeClr val="accent4">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sz="1600" dirty="0">
                <a:solidFill>
                  <a:srgbClr val="002060"/>
                </a:solidFill>
                <a:latin typeface="Century Gothic" panose="020B0502020202020204" pitchFamily="34" charset="0"/>
              </a:rPr>
              <a:t>App Level </a:t>
            </a:r>
          </a:p>
          <a:p>
            <a:pPr algn="ctr"/>
            <a:r>
              <a:rPr lang="en-GB" sz="1600" dirty="0">
                <a:solidFill>
                  <a:srgbClr val="002060"/>
                </a:solidFill>
                <a:latin typeface="Century Gothic" panose="020B0502020202020204" pitchFamily="34" charset="0"/>
              </a:rPr>
              <a:t>Bidding/ Prog</a:t>
            </a:r>
          </a:p>
        </p:txBody>
      </p:sp>
      <p:sp>
        <p:nvSpPr>
          <p:cNvPr id="3" name="Rectangle 41">
            <a:extLst>
              <a:ext uri="{FF2B5EF4-FFF2-40B4-BE49-F238E27FC236}">
                <a16:creationId xmlns:a16="http://schemas.microsoft.com/office/drawing/2014/main" id="{98EA7115-7EB6-0AA0-7209-78B8336B8327}"/>
              </a:ext>
            </a:extLst>
          </p:cNvPr>
          <p:cNvSpPr>
            <a:spLocks noChangeArrowheads="1"/>
          </p:cNvSpPr>
          <p:nvPr/>
        </p:nvSpPr>
        <p:spPr bwMode="auto">
          <a:xfrm>
            <a:off x="10898318" y="1539288"/>
            <a:ext cx="1184934" cy="49589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chemeClr val="bg1"/>
                </a:solidFill>
                <a:latin typeface="Century Gothic" panose="020B0502020202020204" pitchFamily="34" charset="0"/>
              </a:rPr>
              <a:t>K Factor </a:t>
            </a:r>
          </a:p>
          <a:p>
            <a:pPr algn="ctr"/>
            <a:r>
              <a:rPr lang="en-GB" dirty="0">
                <a:solidFill>
                  <a:schemeClr val="bg1"/>
                </a:solidFill>
                <a:latin typeface="Century Gothic" panose="020B0502020202020204" pitchFamily="34" charset="0"/>
              </a:rPr>
              <a:t>Virality </a:t>
            </a:r>
          </a:p>
        </p:txBody>
      </p:sp>
      <p:sp>
        <p:nvSpPr>
          <p:cNvPr id="4" name="Rectangle 37">
            <a:extLst>
              <a:ext uri="{FF2B5EF4-FFF2-40B4-BE49-F238E27FC236}">
                <a16:creationId xmlns:a16="http://schemas.microsoft.com/office/drawing/2014/main" id="{F2C41C3B-6A10-5C37-7881-C641F1FB6560}"/>
              </a:ext>
            </a:extLst>
          </p:cNvPr>
          <p:cNvSpPr>
            <a:spLocks noChangeArrowheads="1"/>
          </p:cNvSpPr>
          <p:nvPr/>
        </p:nvSpPr>
        <p:spPr bwMode="auto">
          <a:xfrm>
            <a:off x="4742887" y="2402725"/>
            <a:ext cx="1098224" cy="495895"/>
          </a:xfrm>
          <a:prstGeom prst="rect">
            <a:avLst/>
          </a:prstGeom>
          <a:solidFill>
            <a:schemeClr val="accent4">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SDK </a:t>
            </a:r>
          </a:p>
          <a:p>
            <a:pPr algn="ctr"/>
            <a:r>
              <a:rPr lang="en-GB" dirty="0">
                <a:solidFill>
                  <a:srgbClr val="002060"/>
                </a:solidFill>
                <a:latin typeface="Century Gothic" panose="020B0502020202020204" pitchFamily="34" charset="0"/>
              </a:rPr>
              <a:t>Networks</a:t>
            </a:r>
          </a:p>
        </p:txBody>
      </p:sp>
      <p:sp>
        <p:nvSpPr>
          <p:cNvPr id="8" name="Rectangle 41">
            <a:extLst>
              <a:ext uri="{FF2B5EF4-FFF2-40B4-BE49-F238E27FC236}">
                <a16:creationId xmlns:a16="http://schemas.microsoft.com/office/drawing/2014/main" id="{6C9447BB-22B0-F4D8-189C-979647AEBC2C}"/>
              </a:ext>
            </a:extLst>
          </p:cNvPr>
          <p:cNvSpPr>
            <a:spLocks noChangeArrowheads="1"/>
          </p:cNvSpPr>
          <p:nvPr/>
        </p:nvSpPr>
        <p:spPr bwMode="auto">
          <a:xfrm>
            <a:off x="4680529" y="916619"/>
            <a:ext cx="1374996" cy="495895"/>
          </a:xfrm>
          <a:prstGeom prst="rect">
            <a:avLst/>
          </a:prstGeom>
          <a:solidFill>
            <a:schemeClr val="accent4">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Game </a:t>
            </a:r>
          </a:p>
          <a:p>
            <a:pPr algn="ctr"/>
            <a:r>
              <a:rPr lang="en-GB" dirty="0">
                <a:solidFill>
                  <a:srgbClr val="002060"/>
                </a:solidFill>
                <a:latin typeface="Century Gothic" panose="020B0502020202020204" pitchFamily="34" charset="0"/>
              </a:rPr>
              <a:t>Mob Site</a:t>
            </a:r>
          </a:p>
        </p:txBody>
      </p:sp>
      <p:sp>
        <p:nvSpPr>
          <p:cNvPr id="23" name="Rectangle 41">
            <a:extLst>
              <a:ext uri="{FF2B5EF4-FFF2-40B4-BE49-F238E27FC236}">
                <a16:creationId xmlns:a16="http://schemas.microsoft.com/office/drawing/2014/main" id="{80F22FD3-28EE-9C51-1A71-22F4EE7F04D4}"/>
              </a:ext>
            </a:extLst>
          </p:cNvPr>
          <p:cNvSpPr>
            <a:spLocks noChangeArrowheads="1"/>
          </p:cNvSpPr>
          <p:nvPr/>
        </p:nvSpPr>
        <p:spPr bwMode="auto">
          <a:xfrm>
            <a:off x="359391" y="207956"/>
            <a:ext cx="1788462" cy="495895"/>
          </a:xfrm>
          <a:prstGeom prst="rect">
            <a:avLst/>
          </a:prstGeom>
          <a:solidFill>
            <a:schemeClr val="accent4">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sz="1400" dirty="0">
                <a:solidFill>
                  <a:srgbClr val="002060"/>
                </a:solidFill>
                <a:latin typeface="Century Gothic" panose="020B0502020202020204" pitchFamily="34" charset="0"/>
              </a:rPr>
              <a:t>Define Audience </a:t>
            </a:r>
          </a:p>
          <a:p>
            <a:pPr algn="ctr"/>
            <a:r>
              <a:rPr lang="en-GB" sz="1400" dirty="0">
                <a:solidFill>
                  <a:srgbClr val="002060"/>
                </a:solidFill>
                <a:latin typeface="Century Gothic" panose="020B0502020202020204" pitchFamily="34" charset="0"/>
              </a:rPr>
              <a:t>&amp; Markets</a:t>
            </a:r>
          </a:p>
        </p:txBody>
      </p:sp>
      <p:sp>
        <p:nvSpPr>
          <p:cNvPr id="24" name="Rectangle 41">
            <a:extLst>
              <a:ext uri="{FF2B5EF4-FFF2-40B4-BE49-F238E27FC236}">
                <a16:creationId xmlns:a16="http://schemas.microsoft.com/office/drawing/2014/main" id="{CE72F1A3-CAB9-247A-4912-D7DA2D8B78ED}"/>
              </a:ext>
            </a:extLst>
          </p:cNvPr>
          <p:cNvSpPr>
            <a:spLocks noChangeArrowheads="1"/>
          </p:cNvSpPr>
          <p:nvPr/>
        </p:nvSpPr>
        <p:spPr bwMode="auto">
          <a:xfrm>
            <a:off x="395594" y="858859"/>
            <a:ext cx="1788462" cy="495895"/>
          </a:xfrm>
          <a:prstGeom prst="rect">
            <a:avLst/>
          </a:prstGeom>
          <a:solidFill>
            <a:schemeClr val="accent4">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sz="1400" dirty="0">
                <a:solidFill>
                  <a:srgbClr val="002060"/>
                </a:solidFill>
                <a:latin typeface="Century Gothic" panose="020B0502020202020204" pitchFamily="34" charset="0"/>
              </a:rPr>
              <a:t>Define Creative, </a:t>
            </a:r>
          </a:p>
          <a:p>
            <a:pPr algn="ctr"/>
            <a:r>
              <a:rPr lang="en-GB" sz="1400" dirty="0">
                <a:solidFill>
                  <a:srgbClr val="002060"/>
                </a:solidFill>
                <a:latin typeface="Century Gothic" panose="020B0502020202020204" pitchFamily="34" charset="0"/>
              </a:rPr>
              <a:t>KPIs &amp; Budgets</a:t>
            </a:r>
          </a:p>
        </p:txBody>
      </p:sp>
      <p:sp>
        <p:nvSpPr>
          <p:cNvPr id="36" name="Rectangle 41">
            <a:extLst>
              <a:ext uri="{FF2B5EF4-FFF2-40B4-BE49-F238E27FC236}">
                <a16:creationId xmlns:a16="http://schemas.microsoft.com/office/drawing/2014/main" id="{4222E2CC-EDA9-B3A3-E1DD-466D191A6BDA}"/>
              </a:ext>
            </a:extLst>
          </p:cNvPr>
          <p:cNvSpPr>
            <a:spLocks noChangeArrowheads="1"/>
          </p:cNvSpPr>
          <p:nvPr/>
        </p:nvSpPr>
        <p:spPr bwMode="auto">
          <a:xfrm>
            <a:off x="416426" y="1509762"/>
            <a:ext cx="1788462" cy="495895"/>
          </a:xfrm>
          <a:prstGeom prst="rect">
            <a:avLst/>
          </a:prstGeom>
          <a:solidFill>
            <a:schemeClr val="accent4">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sz="1400" dirty="0">
                <a:solidFill>
                  <a:srgbClr val="002060"/>
                </a:solidFill>
                <a:latin typeface="Century Gothic" panose="020B0502020202020204" pitchFamily="34" charset="0"/>
              </a:rPr>
              <a:t>Develop Store Page </a:t>
            </a:r>
          </a:p>
          <a:p>
            <a:pPr algn="ctr"/>
            <a:r>
              <a:rPr lang="en-GB" sz="1400" dirty="0">
                <a:solidFill>
                  <a:srgbClr val="002060"/>
                </a:solidFill>
                <a:latin typeface="Century Gothic" panose="020B0502020202020204" pitchFamily="34" charset="0"/>
              </a:rPr>
              <a:t>&amp; Soft Launch</a:t>
            </a:r>
          </a:p>
        </p:txBody>
      </p:sp>
      <p:sp>
        <p:nvSpPr>
          <p:cNvPr id="41" name="AutoShape 24">
            <a:extLst>
              <a:ext uri="{FF2B5EF4-FFF2-40B4-BE49-F238E27FC236}">
                <a16:creationId xmlns:a16="http://schemas.microsoft.com/office/drawing/2014/main" id="{39E4E9DC-9E8F-D128-7538-6D4FA8B0590A}"/>
              </a:ext>
            </a:extLst>
          </p:cNvPr>
          <p:cNvSpPr>
            <a:spLocks noChangeArrowheads="1"/>
          </p:cNvSpPr>
          <p:nvPr/>
        </p:nvSpPr>
        <p:spPr bwMode="auto">
          <a:xfrm rot="16200000">
            <a:off x="2358371" y="1447450"/>
            <a:ext cx="580680" cy="616975"/>
          </a:xfrm>
          <a:prstGeom prst="downArrow">
            <a:avLst>
              <a:gd name="adj1" fmla="val 50000"/>
              <a:gd name="adj2" fmla="val 37466"/>
            </a:avLst>
          </a:prstGeom>
          <a:solidFill>
            <a:srgbClr val="002060"/>
          </a:solidFill>
          <a:ln w="9525">
            <a:noFill/>
            <a:miter lim="800000"/>
            <a:headEnd/>
            <a:tailEnd/>
          </a:ln>
        </p:spPr>
        <p:txBody>
          <a:bodyPr vert="eaVert" wrap="none" anchor="ctr"/>
          <a:lstStyle/>
          <a:p>
            <a:endParaRPr lang="en-GB" b="1" dirty="0">
              <a:latin typeface="Century Gothic" panose="020B0502020202020204" pitchFamily="34" charset="0"/>
            </a:endParaRPr>
          </a:p>
        </p:txBody>
      </p:sp>
      <p:sp>
        <p:nvSpPr>
          <p:cNvPr id="43" name="Right Brace 42">
            <a:extLst>
              <a:ext uri="{FF2B5EF4-FFF2-40B4-BE49-F238E27FC236}">
                <a16:creationId xmlns:a16="http://schemas.microsoft.com/office/drawing/2014/main" id="{781FE175-68EC-B5A2-C21C-7547DCEC47A8}"/>
              </a:ext>
            </a:extLst>
          </p:cNvPr>
          <p:cNvSpPr/>
          <p:nvPr/>
        </p:nvSpPr>
        <p:spPr>
          <a:xfrm>
            <a:off x="11076208" y="2402725"/>
            <a:ext cx="319087" cy="1126905"/>
          </a:xfrm>
          <a:prstGeom prst="rightBrace">
            <a:avLst>
              <a:gd name="adj1" fmla="val 8333"/>
              <a:gd name="adj2" fmla="val 47887"/>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4" name="TextBox 43">
            <a:extLst>
              <a:ext uri="{FF2B5EF4-FFF2-40B4-BE49-F238E27FC236}">
                <a16:creationId xmlns:a16="http://schemas.microsoft.com/office/drawing/2014/main" id="{858A0642-AD47-6429-8BB5-B497F362218F}"/>
              </a:ext>
            </a:extLst>
          </p:cNvPr>
          <p:cNvSpPr txBox="1"/>
          <p:nvPr/>
        </p:nvSpPr>
        <p:spPr>
          <a:xfrm>
            <a:off x="11308508" y="2668614"/>
            <a:ext cx="728663" cy="523220"/>
          </a:xfrm>
          <a:prstGeom prst="rect">
            <a:avLst/>
          </a:prstGeom>
          <a:noFill/>
        </p:spPr>
        <p:txBody>
          <a:bodyPr wrap="square" rtlCol="0">
            <a:spAutoFit/>
          </a:bodyPr>
          <a:lstStyle/>
          <a:p>
            <a:pPr algn="ctr"/>
            <a:r>
              <a:rPr lang="en-GB" sz="1400" b="1" dirty="0"/>
              <a:t>Test &amp; Learn</a:t>
            </a:r>
          </a:p>
        </p:txBody>
      </p:sp>
      <p:sp>
        <p:nvSpPr>
          <p:cNvPr id="45" name="Rectangle 17">
            <a:extLst>
              <a:ext uri="{FF2B5EF4-FFF2-40B4-BE49-F238E27FC236}">
                <a16:creationId xmlns:a16="http://schemas.microsoft.com/office/drawing/2014/main" id="{AE5A864D-3A6E-E62E-1B53-BAF88D90D9E6}"/>
              </a:ext>
            </a:extLst>
          </p:cNvPr>
          <p:cNvSpPr>
            <a:spLocks noChangeArrowheads="1"/>
          </p:cNvSpPr>
          <p:nvPr/>
        </p:nvSpPr>
        <p:spPr bwMode="auto">
          <a:xfrm>
            <a:off x="8918233" y="5095749"/>
            <a:ext cx="1352050" cy="391969"/>
          </a:xfrm>
          <a:prstGeom prst="rect">
            <a:avLst/>
          </a:prstGeom>
          <a:solidFill>
            <a:schemeClr val="accent4">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sz="1600" dirty="0">
                <a:solidFill>
                  <a:srgbClr val="002060"/>
                </a:solidFill>
                <a:latin typeface="Century Gothic" panose="020B0502020202020204" pitchFamily="34" charset="0"/>
              </a:rPr>
              <a:t>Promotions</a:t>
            </a:r>
          </a:p>
        </p:txBody>
      </p:sp>
      <p:sp>
        <p:nvSpPr>
          <p:cNvPr id="46" name="Rectangle 17">
            <a:extLst>
              <a:ext uri="{FF2B5EF4-FFF2-40B4-BE49-F238E27FC236}">
                <a16:creationId xmlns:a16="http://schemas.microsoft.com/office/drawing/2014/main" id="{7C3E839D-0092-3394-8196-6512EE99D2D7}"/>
              </a:ext>
            </a:extLst>
          </p:cNvPr>
          <p:cNvSpPr>
            <a:spLocks noChangeArrowheads="1"/>
          </p:cNvSpPr>
          <p:nvPr/>
        </p:nvSpPr>
        <p:spPr bwMode="auto">
          <a:xfrm>
            <a:off x="8924999" y="5584533"/>
            <a:ext cx="1352050" cy="391969"/>
          </a:xfrm>
          <a:prstGeom prst="rect">
            <a:avLst/>
          </a:prstGeom>
          <a:solidFill>
            <a:schemeClr val="accent4">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sz="1600" dirty="0">
                <a:solidFill>
                  <a:srgbClr val="002060"/>
                </a:solidFill>
                <a:latin typeface="Century Gothic" panose="020B0502020202020204" pitchFamily="34" charset="0"/>
              </a:rPr>
              <a:t>Community</a:t>
            </a:r>
          </a:p>
        </p:txBody>
      </p:sp>
      <p:sp>
        <p:nvSpPr>
          <p:cNvPr id="47" name="Rectangle 41">
            <a:extLst>
              <a:ext uri="{FF2B5EF4-FFF2-40B4-BE49-F238E27FC236}">
                <a16:creationId xmlns:a16="http://schemas.microsoft.com/office/drawing/2014/main" id="{5E7C7BC3-B120-F0A6-63AC-4D84C701AC6D}"/>
              </a:ext>
            </a:extLst>
          </p:cNvPr>
          <p:cNvSpPr>
            <a:spLocks noChangeArrowheads="1"/>
          </p:cNvSpPr>
          <p:nvPr/>
        </p:nvSpPr>
        <p:spPr bwMode="auto">
          <a:xfrm>
            <a:off x="6166871" y="933653"/>
            <a:ext cx="1771265" cy="495895"/>
          </a:xfrm>
          <a:prstGeom prst="rect">
            <a:avLst/>
          </a:prstGeom>
          <a:solidFill>
            <a:schemeClr val="accent4">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n-GB" dirty="0">
                <a:solidFill>
                  <a:srgbClr val="002060"/>
                </a:solidFill>
                <a:latin typeface="Century Gothic" panose="020B0502020202020204" pitchFamily="34" charset="0"/>
              </a:rPr>
              <a:t>Mobile </a:t>
            </a:r>
          </a:p>
          <a:p>
            <a:pPr algn="ctr"/>
            <a:r>
              <a:rPr lang="en-GB" dirty="0">
                <a:solidFill>
                  <a:srgbClr val="002060"/>
                </a:solidFill>
                <a:latin typeface="Century Gothic" panose="020B0502020202020204" pitchFamily="34" charset="0"/>
              </a:rPr>
              <a:t>Games Forums</a:t>
            </a:r>
          </a:p>
        </p:txBody>
      </p:sp>
      <p:sp>
        <p:nvSpPr>
          <p:cNvPr id="48" name="Rectangle: Diagonal Corners Snipped 47">
            <a:extLst>
              <a:ext uri="{FF2B5EF4-FFF2-40B4-BE49-F238E27FC236}">
                <a16:creationId xmlns:a16="http://schemas.microsoft.com/office/drawing/2014/main" id="{33881A48-FBD8-088B-EAC6-27D4C8B8EDD5}"/>
              </a:ext>
            </a:extLst>
          </p:cNvPr>
          <p:cNvSpPr/>
          <p:nvPr/>
        </p:nvSpPr>
        <p:spPr>
          <a:xfrm>
            <a:off x="166970" y="5780517"/>
            <a:ext cx="2173253" cy="884648"/>
          </a:xfrm>
          <a:prstGeom prst="snip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Need to Know</a:t>
            </a:r>
          </a:p>
          <a:p>
            <a:pPr algn="ctr"/>
            <a:r>
              <a:rPr lang="en-GB" sz="1000" dirty="0"/>
              <a:t>Data, creative &amp; methodology of integrated campaign strategy to date by vertical </a:t>
            </a:r>
          </a:p>
        </p:txBody>
      </p:sp>
    </p:spTree>
    <p:extLst>
      <p:ext uri="{BB962C8B-B14F-4D97-AF65-F5344CB8AC3E}">
        <p14:creationId xmlns:p14="http://schemas.microsoft.com/office/powerpoint/2010/main" val="3887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500"/>
                                        <p:tgtEl>
                                          <p:spTgt spid="1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500"/>
                                        <p:tgtEl>
                                          <p:spTgt spid="1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500"/>
                                        <p:tgtEl>
                                          <p:spTgt spid="1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500"/>
                                        <p:tgtEl>
                                          <p:spTgt spid="40"/>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fade">
                                      <p:cBhvr>
                                        <p:cTn id="113" dur="500"/>
                                        <p:tgtEl>
                                          <p:spTgt spid="1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500"/>
                                        <p:tgtEl>
                                          <p:spTgt spid="2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fade">
                                      <p:cBhvr>
                                        <p:cTn id="119" dur="500"/>
                                        <p:tgtEl>
                                          <p:spTgt spid="3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500"/>
                                        <p:tgtEl>
                                          <p:spTgt spid="34"/>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fade">
                                      <p:cBhvr>
                                        <p:cTn id="125" dur="500"/>
                                        <p:tgtEl>
                                          <p:spTgt spid="35"/>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500"/>
                                        <p:tgtEl>
                                          <p:spTgt spid="2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9"/>
                                        </p:tgtEl>
                                        <p:attrNameLst>
                                          <p:attrName>style.visibility</p:attrName>
                                        </p:attrNameLst>
                                      </p:cBhvr>
                                      <p:to>
                                        <p:strVal val="visible"/>
                                      </p:to>
                                    </p:set>
                                    <p:animEffect transition="in" filter="fade">
                                      <p:cBhvr>
                                        <p:cTn id="131" dur="500"/>
                                        <p:tgtEl>
                                          <p:spTgt spid="9"/>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12"/>
                                        </p:tgtEl>
                                        <p:attrNameLst>
                                          <p:attrName>style.visibility</p:attrName>
                                        </p:attrNameLst>
                                      </p:cBhvr>
                                      <p:to>
                                        <p:strVal val="visible"/>
                                      </p:to>
                                    </p:set>
                                    <p:animEffect transition="in" filter="fade">
                                      <p:cBhvr>
                                        <p:cTn id="136" dur="500"/>
                                        <p:tgtEl>
                                          <p:spTgt spid="1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fade">
                                      <p:cBhvr>
                                        <p:cTn id="139" dur="500"/>
                                        <p:tgtEl>
                                          <p:spTgt spid="3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fade">
                                      <p:cBhvr>
                                        <p:cTn id="142" dur="500"/>
                                        <p:tgtEl>
                                          <p:spTgt spid="3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2"/>
                                        </p:tgtEl>
                                        <p:attrNameLst>
                                          <p:attrName>style.visibility</p:attrName>
                                        </p:attrNameLst>
                                      </p:cBhvr>
                                      <p:to>
                                        <p:strVal val="visible"/>
                                      </p:to>
                                    </p:set>
                                    <p:animEffect transition="in" filter="fade">
                                      <p:cBhvr>
                                        <p:cTn id="145" dur="500"/>
                                        <p:tgtEl>
                                          <p:spTgt spid="3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45"/>
                                        </p:tgtEl>
                                        <p:attrNameLst>
                                          <p:attrName>style.visibility</p:attrName>
                                        </p:attrNameLst>
                                      </p:cBhvr>
                                      <p:to>
                                        <p:strVal val="visible"/>
                                      </p:to>
                                    </p:set>
                                    <p:animEffect transition="in" filter="fade">
                                      <p:cBhvr>
                                        <p:cTn id="148" dur="500"/>
                                        <p:tgtEl>
                                          <p:spTgt spid="45"/>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Effect transition="in" filter="fade">
                                      <p:cBhvr>
                                        <p:cTn id="151" dur="500"/>
                                        <p:tgtEl>
                                          <p:spTgt spid="4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48"/>
                                        </p:tgtEl>
                                        <p:attrNameLst>
                                          <p:attrName>style.visibility</p:attrName>
                                        </p:attrNameLst>
                                      </p:cBhvr>
                                      <p:to>
                                        <p:strVal val="visible"/>
                                      </p:to>
                                    </p:set>
                                    <p:animEffect transition="in" filter="fade">
                                      <p:cBhvr>
                                        <p:cTn id="15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5" grpId="0" animBg="1"/>
      <p:bldP spid="30" grpId="0" animBg="1"/>
      <p:bldP spid="37" grpId="0" animBg="1"/>
      <p:bldP spid="38" grpId="0" animBg="1"/>
      <p:bldP spid="39" grpId="0" animBg="1"/>
      <p:bldP spid="40" grpId="0" animBg="1"/>
      <p:bldP spid="26" grpId="0" animBg="1"/>
      <p:bldP spid="27" grpId="0" animBg="1"/>
      <p:bldP spid="28" grpId="0" animBg="1"/>
      <p:bldP spid="29" grpId="0" animBg="1"/>
      <p:bldP spid="31" grpId="0" animBg="1"/>
      <p:bldP spid="32" grpId="0" animBg="1"/>
      <p:bldP spid="33" grpId="0" animBg="1"/>
      <p:bldP spid="34" grpId="0" animBg="1"/>
      <p:bldP spid="35" grpId="0" animBg="1"/>
      <p:bldP spid="2" grpId="0" animBg="1"/>
      <p:bldP spid="3" grpId="0" animBg="1"/>
      <p:bldP spid="4" grpId="0" animBg="1"/>
      <p:bldP spid="8" grpId="0" animBg="1"/>
      <p:bldP spid="23" grpId="0" animBg="1"/>
      <p:bldP spid="24" grpId="0" animBg="1"/>
      <p:bldP spid="36" grpId="0" animBg="1"/>
      <p:bldP spid="41" grpId="0" animBg="1"/>
      <p:bldP spid="43" grpId="0" animBg="1"/>
      <p:bldP spid="44" grpId="0"/>
      <p:bldP spid="45" grpId="0" animBg="1"/>
      <p:bldP spid="46" grpId="0" animBg="1"/>
      <p:bldP spid="47" grpId="0" animBg="1"/>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Up-Down Arrow 22"/>
          <p:cNvSpPr/>
          <p:nvPr/>
        </p:nvSpPr>
        <p:spPr>
          <a:xfrm rot="19569394">
            <a:off x="8195997" y="1808498"/>
            <a:ext cx="415268" cy="2761940"/>
          </a:xfrm>
          <a:prstGeom prst="up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4" name="Up-Down Arrow 23"/>
          <p:cNvSpPr/>
          <p:nvPr/>
        </p:nvSpPr>
        <p:spPr>
          <a:xfrm rot="5400000">
            <a:off x="6613825" y="3609035"/>
            <a:ext cx="414646" cy="3453798"/>
          </a:xfrm>
          <a:prstGeom prst="up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2" name="Up-Down Arrow 21"/>
          <p:cNvSpPr/>
          <p:nvPr/>
        </p:nvSpPr>
        <p:spPr>
          <a:xfrm rot="2064090">
            <a:off x="5177067" y="1701705"/>
            <a:ext cx="415268" cy="2761940"/>
          </a:xfrm>
          <a:prstGeom prst="up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 name="Title 1"/>
          <p:cNvSpPr>
            <a:spLocks noGrp="1"/>
          </p:cNvSpPr>
          <p:nvPr>
            <p:ph type="title"/>
          </p:nvPr>
        </p:nvSpPr>
        <p:spPr>
          <a:xfrm>
            <a:off x="3071838" y="273574"/>
            <a:ext cx="8784529" cy="438008"/>
          </a:xfrm>
        </p:spPr>
        <p:txBody>
          <a:bodyPr>
            <a:noAutofit/>
          </a:bodyPr>
          <a:lstStyle/>
          <a:p>
            <a:pPr algn="r"/>
            <a:r>
              <a:rPr lang="en-US" sz="2800" b="1" dirty="0">
                <a:latin typeface="Century Gothic" panose="020B0502020202020204" pitchFamily="34" charset="0"/>
              </a:rPr>
              <a:t>Adding Value – Integrated Social, PR &amp; ASO/ SEO</a:t>
            </a:r>
            <a:endParaRPr lang="en-GB" sz="2800" b="1" dirty="0">
              <a:latin typeface="Century Gothic" panose="020B0502020202020204" pitchFamily="34" charset="0"/>
            </a:endParaRPr>
          </a:p>
        </p:txBody>
      </p:sp>
      <p:sp>
        <p:nvSpPr>
          <p:cNvPr id="16" name="Rounded Rectangle 15"/>
          <p:cNvSpPr/>
          <p:nvPr/>
        </p:nvSpPr>
        <p:spPr>
          <a:xfrm>
            <a:off x="5806680" y="4099573"/>
            <a:ext cx="1488851" cy="78883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Audit &amp; Reassign UGC &amp; Content Outputs</a:t>
            </a:r>
          </a:p>
        </p:txBody>
      </p:sp>
      <p:sp>
        <p:nvSpPr>
          <p:cNvPr id="9" name="Rounded Rectangle 8"/>
          <p:cNvSpPr/>
          <p:nvPr/>
        </p:nvSpPr>
        <p:spPr>
          <a:xfrm>
            <a:off x="5972987" y="928901"/>
            <a:ext cx="1723953" cy="876485"/>
          </a:xfrm>
          <a:prstGeom prst="roundRect">
            <a:avLst/>
          </a:prstGeom>
          <a:solidFill>
            <a:schemeClr val="accent4">
              <a:lumMod val="60000"/>
              <a:lumOff val="4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Social Media</a:t>
            </a:r>
          </a:p>
        </p:txBody>
      </p:sp>
      <p:sp>
        <p:nvSpPr>
          <p:cNvPr id="10" name="Rounded Rectangle 9"/>
          <p:cNvSpPr/>
          <p:nvPr/>
        </p:nvSpPr>
        <p:spPr>
          <a:xfrm>
            <a:off x="8942622" y="4689144"/>
            <a:ext cx="1723953" cy="876485"/>
          </a:xfrm>
          <a:prstGeom prst="roundRect">
            <a:avLst/>
          </a:prstGeom>
          <a:solidFill>
            <a:schemeClr val="accent4">
              <a:lumMod val="60000"/>
              <a:lumOff val="4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ASO, SEO &amp; Link Building</a:t>
            </a:r>
          </a:p>
        </p:txBody>
      </p:sp>
      <p:sp>
        <p:nvSpPr>
          <p:cNvPr id="13" name="Rounded Rectangle 12"/>
          <p:cNvSpPr/>
          <p:nvPr/>
        </p:nvSpPr>
        <p:spPr>
          <a:xfrm>
            <a:off x="3071838" y="4689145"/>
            <a:ext cx="1723953" cy="876485"/>
          </a:xfrm>
          <a:prstGeom prst="roundRect">
            <a:avLst/>
          </a:prstGeom>
          <a:solidFill>
            <a:schemeClr val="accent4">
              <a:lumMod val="60000"/>
              <a:lumOff val="40000"/>
            </a:scheme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On &amp; Offline PR</a:t>
            </a:r>
          </a:p>
        </p:txBody>
      </p:sp>
      <p:sp>
        <p:nvSpPr>
          <p:cNvPr id="56" name="Flowchart: Extract 55"/>
          <p:cNvSpPr/>
          <p:nvPr/>
        </p:nvSpPr>
        <p:spPr>
          <a:xfrm>
            <a:off x="4497763" y="1437247"/>
            <a:ext cx="4740074" cy="3451163"/>
          </a:xfrm>
          <a:prstGeom prst="flowChartExtra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7" name="Rounded Rectangle 56"/>
          <p:cNvSpPr/>
          <p:nvPr/>
        </p:nvSpPr>
        <p:spPr>
          <a:xfrm>
            <a:off x="4528712" y="4625802"/>
            <a:ext cx="802335"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Game Awards</a:t>
            </a:r>
          </a:p>
        </p:txBody>
      </p:sp>
      <p:sp>
        <p:nvSpPr>
          <p:cNvPr id="58" name="Rounded Rectangle 57"/>
          <p:cNvSpPr/>
          <p:nvPr/>
        </p:nvSpPr>
        <p:spPr>
          <a:xfrm>
            <a:off x="8123979" y="4636613"/>
            <a:ext cx="1042196"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Online PR Link Build</a:t>
            </a:r>
          </a:p>
        </p:txBody>
      </p:sp>
      <p:sp>
        <p:nvSpPr>
          <p:cNvPr id="59" name="Rounded Rectangle 58"/>
          <p:cNvSpPr/>
          <p:nvPr/>
        </p:nvSpPr>
        <p:spPr>
          <a:xfrm>
            <a:off x="7003772" y="2382054"/>
            <a:ext cx="1042196"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Event Videos</a:t>
            </a:r>
          </a:p>
        </p:txBody>
      </p:sp>
      <p:sp>
        <p:nvSpPr>
          <p:cNvPr id="60" name="Rounded Rectangle 59"/>
          <p:cNvSpPr/>
          <p:nvPr/>
        </p:nvSpPr>
        <p:spPr>
          <a:xfrm>
            <a:off x="6367046" y="1851659"/>
            <a:ext cx="1042196"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Rich Videos</a:t>
            </a:r>
          </a:p>
        </p:txBody>
      </p:sp>
      <p:sp>
        <p:nvSpPr>
          <p:cNvPr id="61" name="Rounded Rectangle 60"/>
          <p:cNvSpPr/>
          <p:nvPr/>
        </p:nvSpPr>
        <p:spPr>
          <a:xfrm>
            <a:off x="5178138" y="3513518"/>
            <a:ext cx="1042196"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Game Feature Infographics</a:t>
            </a:r>
          </a:p>
        </p:txBody>
      </p:sp>
      <p:sp>
        <p:nvSpPr>
          <p:cNvPr id="62" name="Rounded Rectangle 61"/>
          <p:cNvSpPr/>
          <p:nvPr/>
        </p:nvSpPr>
        <p:spPr>
          <a:xfrm>
            <a:off x="5495676" y="2896753"/>
            <a:ext cx="954621"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Syndicated Articles</a:t>
            </a:r>
          </a:p>
        </p:txBody>
      </p:sp>
      <p:sp>
        <p:nvSpPr>
          <p:cNvPr id="63" name="Rounded Rectangle 62"/>
          <p:cNvSpPr/>
          <p:nvPr/>
        </p:nvSpPr>
        <p:spPr>
          <a:xfrm>
            <a:off x="4700267" y="4066371"/>
            <a:ext cx="912577"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B2C Press Releases</a:t>
            </a:r>
          </a:p>
        </p:txBody>
      </p:sp>
      <p:sp>
        <p:nvSpPr>
          <p:cNvPr id="64" name="Rounded Rectangle 63"/>
          <p:cNvSpPr/>
          <p:nvPr/>
        </p:nvSpPr>
        <p:spPr>
          <a:xfrm>
            <a:off x="5778116" y="2388700"/>
            <a:ext cx="1116639"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TT, YT , Insta &amp; Twitter Posts</a:t>
            </a:r>
          </a:p>
        </p:txBody>
      </p:sp>
      <p:sp>
        <p:nvSpPr>
          <p:cNvPr id="65" name="Rounded Rectangle 64"/>
          <p:cNvSpPr/>
          <p:nvPr/>
        </p:nvSpPr>
        <p:spPr>
          <a:xfrm>
            <a:off x="5720271" y="4060516"/>
            <a:ext cx="856690"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Promos &amp; Comps</a:t>
            </a:r>
          </a:p>
        </p:txBody>
      </p:sp>
      <p:sp>
        <p:nvSpPr>
          <p:cNvPr id="68" name="Rounded Rectangle 67"/>
          <p:cNvSpPr/>
          <p:nvPr/>
        </p:nvSpPr>
        <p:spPr>
          <a:xfrm>
            <a:off x="6694847" y="4060516"/>
            <a:ext cx="881662" cy="3944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Game Teaser Snippets</a:t>
            </a:r>
          </a:p>
        </p:txBody>
      </p:sp>
      <p:sp>
        <p:nvSpPr>
          <p:cNvPr id="69" name="Rounded Rectangle 68"/>
          <p:cNvSpPr/>
          <p:nvPr/>
        </p:nvSpPr>
        <p:spPr>
          <a:xfrm>
            <a:off x="7758982" y="4068942"/>
            <a:ext cx="1042196"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SEO Articles &amp; Videos</a:t>
            </a:r>
          </a:p>
        </p:txBody>
      </p:sp>
      <p:sp>
        <p:nvSpPr>
          <p:cNvPr id="48" name="Rounded Rectangle 47"/>
          <p:cNvSpPr/>
          <p:nvPr/>
        </p:nvSpPr>
        <p:spPr>
          <a:xfrm>
            <a:off x="7295531" y="2916044"/>
            <a:ext cx="979802"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Game Case Studies </a:t>
            </a:r>
          </a:p>
        </p:txBody>
      </p:sp>
      <p:sp>
        <p:nvSpPr>
          <p:cNvPr id="70" name="Rounded Rectangle 69"/>
          <p:cNvSpPr/>
          <p:nvPr/>
        </p:nvSpPr>
        <p:spPr>
          <a:xfrm>
            <a:off x="7500265" y="3496691"/>
            <a:ext cx="1042196" cy="3944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Optimised Web Content</a:t>
            </a:r>
          </a:p>
        </p:txBody>
      </p:sp>
      <p:sp>
        <p:nvSpPr>
          <p:cNvPr id="25" name="TextBox 24"/>
          <p:cNvSpPr txBox="1"/>
          <p:nvPr/>
        </p:nvSpPr>
        <p:spPr>
          <a:xfrm>
            <a:off x="8648977" y="1825927"/>
            <a:ext cx="2734841" cy="1323439"/>
          </a:xfrm>
          <a:prstGeom prst="rect">
            <a:avLst/>
          </a:prstGeom>
          <a:noFill/>
        </p:spPr>
        <p:txBody>
          <a:bodyPr wrap="square" rtlCol="0">
            <a:spAutoFit/>
          </a:bodyPr>
          <a:lstStyle/>
          <a:p>
            <a:pPr algn="ctr"/>
            <a:r>
              <a:rPr lang="en-US" sz="1600" dirty="0"/>
              <a:t>Benefits are shared and ROI magnified up to 3X by recycling and optimising content across multiple channels</a:t>
            </a:r>
          </a:p>
        </p:txBody>
      </p:sp>
      <p:pic>
        <p:nvPicPr>
          <p:cNvPr id="3" name="Picture 2">
            <a:extLst>
              <a:ext uri="{FF2B5EF4-FFF2-40B4-BE49-F238E27FC236}">
                <a16:creationId xmlns:a16="http://schemas.microsoft.com/office/drawing/2014/main" id="{0DB84791-C23D-CE94-EA0C-00057551DB5A}"/>
              </a:ext>
            </a:extLst>
          </p:cNvPr>
          <p:cNvPicPr>
            <a:picLocks noChangeAspect="1"/>
          </p:cNvPicPr>
          <p:nvPr/>
        </p:nvPicPr>
        <p:blipFill rotWithShape="1">
          <a:blip r:embed="rId3"/>
          <a:srcRect b="20788"/>
          <a:stretch/>
        </p:blipFill>
        <p:spPr>
          <a:xfrm>
            <a:off x="0" y="4567778"/>
            <a:ext cx="3333750" cy="2271033"/>
          </a:xfrm>
          <a:prstGeom prst="rect">
            <a:avLst/>
          </a:prstGeom>
        </p:spPr>
      </p:pic>
      <p:sp>
        <p:nvSpPr>
          <p:cNvPr id="4" name="Rounded Rectangle 67">
            <a:extLst>
              <a:ext uri="{FF2B5EF4-FFF2-40B4-BE49-F238E27FC236}">
                <a16:creationId xmlns:a16="http://schemas.microsoft.com/office/drawing/2014/main" id="{85D01DB4-2E9B-C38C-2E18-ABD0D808BCED}"/>
              </a:ext>
            </a:extLst>
          </p:cNvPr>
          <p:cNvSpPr/>
          <p:nvPr/>
        </p:nvSpPr>
        <p:spPr>
          <a:xfrm>
            <a:off x="5440567" y="4625802"/>
            <a:ext cx="802335" cy="3944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Team News</a:t>
            </a:r>
          </a:p>
        </p:txBody>
      </p:sp>
      <p:sp>
        <p:nvSpPr>
          <p:cNvPr id="5" name="Rounded Rectangle 67">
            <a:extLst>
              <a:ext uri="{FF2B5EF4-FFF2-40B4-BE49-F238E27FC236}">
                <a16:creationId xmlns:a16="http://schemas.microsoft.com/office/drawing/2014/main" id="{983400ED-6A70-850C-31E0-9FA00898112E}"/>
              </a:ext>
            </a:extLst>
          </p:cNvPr>
          <p:cNvSpPr/>
          <p:nvPr/>
        </p:nvSpPr>
        <p:spPr>
          <a:xfrm>
            <a:off x="6576961" y="2914836"/>
            <a:ext cx="614444" cy="3944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UGC/ Twitch</a:t>
            </a:r>
          </a:p>
        </p:txBody>
      </p:sp>
      <p:sp>
        <p:nvSpPr>
          <p:cNvPr id="6" name="Rounded Rectangle 67">
            <a:extLst>
              <a:ext uri="{FF2B5EF4-FFF2-40B4-BE49-F238E27FC236}">
                <a16:creationId xmlns:a16="http://schemas.microsoft.com/office/drawing/2014/main" id="{5B03D60A-6C17-A200-350F-F4084EF00EE0}"/>
              </a:ext>
            </a:extLst>
          </p:cNvPr>
          <p:cNvSpPr/>
          <p:nvPr/>
        </p:nvSpPr>
        <p:spPr>
          <a:xfrm>
            <a:off x="6418097" y="3505754"/>
            <a:ext cx="881662" cy="3944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Employee Content</a:t>
            </a:r>
          </a:p>
        </p:txBody>
      </p:sp>
      <p:sp>
        <p:nvSpPr>
          <p:cNvPr id="7" name="Rounded Rectangle 67">
            <a:extLst>
              <a:ext uri="{FF2B5EF4-FFF2-40B4-BE49-F238E27FC236}">
                <a16:creationId xmlns:a16="http://schemas.microsoft.com/office/drawing/2014/main" id="{F3AAB254-093D-E0AC-10C0-E70726368545}"/>
              </a:ext>
            </a:extLst>
          </p:cNvPr>
          <p:cNvSpPr/>
          <p:nvPr/>
        </p:nvSpPr>
        <p:spPr>
          <a:xfrm>
            <a:off x="7306569" y="4642473"/>
            <a:ext cx="725580" cy="3944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Store Pages</a:t>
            </a:r>
          </a:p>
        </p:txBody>
      </p:sp>
      <p:sp>
        <p:nvSpPr>
          <p:cNvPr id="8" name="Rounded Rectangle 67">
            <a:extLst>
              <a:ext uri="{FF2B5EF4-FFF2-40B4-BE49-F238E27FC236}">
                <a16:creationId xmlns:a16="http://schemas.microsoft.com/office/drawing/2014/main" id="{E45BBBB3-8E22-EBEA-AD16-6E9EF6595AD5}"/>
              </a:ext>
            </a:extLst>
          </p:cNvPr>
          <p:cNvSpPr/>
          <p:nvPr/>
        </p:nvSpPr>
        <p:spPr>
          <a:xfrm>
            <a:off x="6350266" y="4633033"/>
            <a:ext cx="841139" cy="3944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Tech Releases</a:t>
            </a:r>
          </a:p>
        </p:txBody>
      </p:sp>
      <p:sp>
        <p:nvSpPr>
          <p:cNvPr id="11" name="Rounded Rectangle 67">
            <a:extLst>
              <a:ext uri="{FF2B5EF4-FFF2-40B4-BE49-F238E27FC236}">
                <a16:creationId xmlns:a16="http://schemas.microsoft.com/office/drawing/2014/main" id="{1DA93C30-92D3-CF2F-C640-20348368E170}"/>
              </a:ext>
            </a:extLst>
          </p:cNvPr>
          <p:cNvSpPr/>
          <p:nvPr/>
        </p:nvSpPr>
        <p:spPr>
          <a:xfrm>
            <a:off x="6220334" y="5070658"/>
            <a:ext cx="1188907" cy="3944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Mobile Gaming Forums</a:t>
            </a:r>
          </a:p>
        </p:txBody>
      </p:sp>
      <p:sp>
        <p:nvSpPr>
          <p:cNvPr id="12" name="Rectangle: Diagonal Corners Snipped 11">
            <a:extLst>
              <a:ext uri="{FF2B5EF4-FFF2-40B4-BE49-F238E27FC236}">
                <a16:creationId xmlns:a16="http://schemas.microsoft.com/office/drawing/2014/main" id="{7F135673-FC15-FD8B-70B5-FC777E4311CA}"/>
              </a:ext>
            </a:extLst>
          </p:cNvPr>
          <p:cNvSpPr/>
          <p:nvPr/>
        </p:nvSpPr>
        <p:spPr>
          <a:xfrm>
            <a:off x="7003772" y="5802686"/>
            <a:ext cx="2173253" cy="750627"/>
          </a:xfrm>
          <a:prstGeom prst="snip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Need to Know</a:t>
            </a:r>
          </a:p>
          <a:p>
            <a:pPr algn="ctr"/>
            <a:r>
              <a:rPr lang="en-GB" sz="1200" dirty="0"/>
              <a:t>Current SEO &amp; ASO strategy &amp; metrics</a:t>
            </a:r>
          </a:p>
        </p:txBody>
      </p:sp>
    </p:spTree>
    <p:extLst>
      <p:ext uri="{BB962C8B-B14F-4D97-AF65-F5344CB8AC3E}">
        <p14:creationId xmlns:p14="http://schemas.microsoft.com/office/powerpoint/2010/main" val="345726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fill="hold"/>
                                        <p:tgtEl>
                                          <p:spTgt spid="61"/>
                                        </p:tgtEl>
                                        <p:attrNameLst>
                                          <p:attrName>ppt_x</p:attrName>
                                        </p:attrNameLst>
                                      </p:cBhvr>
                                      <p:tavLst>
                                        <p:tav tm="0">
                                          <p:val>
                                            <p:strVal val="#ppt_x"/>
                                          </p:val>
                                        </p:tav>
                                        <p:tav tm="100000">
                                          <p:val>
                                            <p:strVal val="#ppt_x"/>
                                          </p:val>
                                        </p:tav>
                                      </p:tavLst>
                                    </p:anim>
                                    <p:anim calcmode="lin" valueType="num">
                                      <p:cBhvr additive="base">
                                        <p:cTn id="28" dur="500" fill="hold"/>
                                        <p:tgtEl>
                                          <p:spTgt spid="6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ppt_x"/>
                                          </p:val>
                                        </p:tav>
                                        <p:tav tm="100000">
                                          <p:val>
                                            <p:strVal val="#ppt_x"/>
                                          </p:val>
                                        </p:tav>
                                      </p:tavLst>
                                    </p:anim>
                                    <p:anim calcmode="lin" valueType="num">
                                      <p:cBhvr additive="base">
                                        <p:cTn id="32" dur="500" fill="hold"/>
                                        <p:tgtEl>
                                          <p:spTgt spid="6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ppt_x"/>
                                          </p:val>
                                        </p:tav>
                                        <p:tav tm="100000">
                                          <p:val>
                                            <p:strVal val="#ppt_x"/>
                                          </p:val>
                                        </p:tav>
                                      </p:tavLst>
                                    </p:anim>
                                    <p:anim calcmode="lin" valueType="num">
                                      <p:cBhvr additive="base">
                                        <p:cTn id="36" dur="500" fill="hold"/>
                                        <p:tgtEl>
                                          <p:spTgt spid="6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additive="base">
                                        <p:cTn id="39" dur="500" fill="hold"/>
                                        <p:tgtEl>
                                          <p:spTgt spid="64"/>
                                        </p:tgtEl>
                                        <p:attrNameLst>
                                          <p:attrName>ppt_x</p:attrName>
                                        </p:attrNameLst>
                                      </p:cBhvr>
                                      <p:tavLst>
                                        <p:tav tm="0">
                                          <p:val>
                                            <p:strVal val="#ppt_x"/>
                                          </p:val>
                                        </p:tav>
                                        <p:tav tm="100000">
                                          <p:val>
                                            <p:strVal val="#ppt_x"/>
                                          </p:val>
                                        </p:tav>
                                      </p:tavLst>
                                    </p:anim>
                                    <p:anim calcmode="lin" valueType="num">
                                      <p:cBhvr additive="base">
                                        <p:cTn id="40" dur="500" fill="hold"/>
                                        <p:tgtEl>
                                          <p:spTgt spid="6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additive="base">
                                        <p:cTn id="43" dur="500" fill="hold"/>
                                        <p:tgtEl>
                                          <p:spTgt spid="65"/>
                                        </p:tgtEl>
                                        <p:attrNameLst>
                                          <p:attrName>ppt_x</p:attrName>
                                        </p:attrNameLst>
                                      </p:cBhvr>
                                      <p:tavLst>
                                        <p:tav tm="0">
                                          <p:val>
                                            <p:strVal val="#ppt_x"/>
                                          </p:val>
                                        </p:tav>
                                        <p:tav tm="100000">
                                          <p:val>
                                            <p:strVal val="#ppt_x"/>
                                          </p:val>
                                        </p:tav>
                                      </p:tavLst>
                                    </p:anim>
                                    <p:anim calcmode="lin" valueType="num">
                                      <p:cBhvr additive="base">
                                        <p:cTn id="44" dur="500" fill="hold"/>
                                        <p:tgtEl>
                                          <p:spTgt spid="6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fill="hold"/>
                                        <p:tgtEl>
                                          <p:spTgt spid="68"/>
                                        </p:tgtEl>
                                        <p:attrNameLst>
                                          <p:attrName>ppt_x</p:attrName>
                                        </p:attrNameLst>
                                      </p:cBhvr>
                                      <p:tavLst>
                                        <p:tav tm="0">
                                          <p:val>
                                            <p:strVal val="#ppt_x"/>
                                          </p:val>
                                        </p:tav>
                                        <p:tav tm="100000">
                                          <p:val>
                                            <p:strVal val="#ppt_x"/>
                                          </p:val>
                                        </p:tav>
                                      </p:tavLst>
                                    </p:anim>
                                    <p:anim calcmode="lin" valueType="num">
                                      <p:cBhvr additive="base">
                                        <p:cTn id="48" dur="500" fill="hold"/>
                                        <p:tgtEl>
                                          <p:spTgt spid="6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additive="base">
                                        <p:cTn id="51" dur="500" fill="hold"/>
                                        <p:tgtEl>
                                          <p:spTgt spid="69"/>
                                        </p:tgtEl>
                                        <p:attrNameLst>
                                          <p:attrName>ppt_x</p:attrName>
                                        </p:attrNameLst>
                                      </p:cBhvr>
                                      <p:tavLst>
                                        <p:tav tm="0">
                                          <p:val>
                                            <p:strVal val="#ppt_x"/>
                                          </p:val>
                                        </p:tav>
                                        <p:tav tm="100000">
                                          <p:val>
                                            <p:strVal val="#ppt_x"/>
                                          </p:val>
                                        </p:tav>
                                      </p:tavLst>
                                    </p:anim>
                                    <p:anim calcmode="lin" valueType="num">
                                      <p:cBhvr additive="base">
                                        <p:cTn id="52" dur="500" fill="hold"/>
                                        <p:tgtEl>
                                          <p:spTgt spid="6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additive="base">
                                        <p:cTn id="55" dur="500" fill="hold"/>
                                        <p:tgtEl>
                                          <p:spTgt spid="70"/>
                                        </p:tgtEl>
                                        <p:attrNameLst>
                                          <p:attrName>ppt_x</p:attrName>
                                        </p:attrNameLst>
                                      </p:cBhvr>
                                      <p:tavLst>
                                        <p:tav tm="0">
                                          <p:val>
                                            <p:strVal val="#ppt_x"/>
                                          </p:val>
                                        </p:tav>
                                        <p:tav tm="100000">
                                          <p:val>
                                            <p:strVal val="#ppt_x"/>
                                          </p:val>
                                        </p:tav>
                                      </p:tavLst>
                                    </p:anim>
                                    <p:anim calcmode="lin" valueType="num">
                                      <p:cBhvr additive="base">
                                        <p:cTn id="56" dur="500" fill="hold"/>
                                        <p:tgtEl>
                                          <p:spTgt spid="7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500" fill="hold"/>
                                        <p:tgtEl>
                                          <p:spTgt spid="7"/>
                                        </p:tgtEl>
                                        <p:attrNameLst>
                                          <p:attrName>ppt_x</p:attrName>
                                        </p:attrNameLst>
                                      </p:cBhvr>
                                      <p:tavLst>
                                        <p:tav tm="0">
                                          <p:val>
                                            <p:strVal val="#ppt_x"/>
                                          </p:val>
                                        </p:tav>
                                        <p:tav tm="100000">
                                          <p:val>
                                            <p:strVal val="#ppt_x"/>
                                          </p:val>
                                        </p:tav>
                                      </p:tavLst>
                                    </p:anim>
                                    <p:anim calcmode="lin" valueType="num">
                                      <p:cBhvr additive="base">
                                        <p:cTn id="72" dur="500" fill="hold"/>
                                        <p:tgtEl>
                                          <p:spTgt spid="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8" grpId="0" animBg="1"/>
      <p:bldP spid="69" grpId="0" animBg="1"/>
      <p:bldP spid="48" grpId="0" animBg="1"/>
      <p:bldP spid="70" grpId="0" animBg="1"/>
      <p:bldP spid="4" grpId="0" animBg="1"/>
      <p:bldP spid="5" grpId="0" animBg="1"/>
      <p:bldP spid="6" grpId="0" animBg="1"/>
      <p:bldP spid="7" grpId="0" animBg="1"/>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315" y="191972"/>
            <a:ext cx="8784529" cy="438008"/>
          </a:xfrm>
        </p:spPr>
        <p:txBody>
          <a:bodyPr>
            <a:noAutofit/>
          </a:bodyPr>
          <a:lstStyle/>
          <a:p>
            <a:pPr algn="r"/>
            <a:r>
              <a:rPr lang="en-US" sz="2800" b="1" dirty="0">
                <a:latin typeface="Century Gothic" panose="020B0502020202020204" pitchFamily="34" charset="0"/>
              </a:rPr>
              <a:t>CRM – Value Based Segmentation Model</a:t>
            </a:r>
            <a:endParaRPr lang="en-GB" sz="2800" b="1" dirty="0">
              <a:latin typeface="Century Gothic" panose="020B0502020202020204" pitchFamily="34" charset="0"/>
            </a:endParaRPr>
          </a:p>
        </p:txBody>
      </p:sp>
      <p:sp>
        <p:nvSpPr>
          <p:cNvPr id="15" name="TextBox 14">
            <a:extLst>
              <a:ext uri="{FF2B5EF4-FFF2-40B4-BE49-F238E27FC236}">
                <a16:creationId xmlns:a16="http://schemas.microsoft.com/office/drawing/2014/main" id="{7BD08595-B70C-00C3-526D-6F6EC0FDE517}"/>
              </a:ext>
            </a:extLst>
          </p:cNvPr>
          <p:cNvSpPr txBox="1"/>
          <p:nvPr/>
        </p:nvSpPr>
        <p:spPr>
          <a:xfrm>
            <a:off x="258296" y="528065"/>
            <a:ext cx="8749438" cy="1815882"/>
          </a:xfrm>
          <a:prstGeom prst="rect">
            <a:avLst/>
          </a:prstGeom>
          <a:noFill/>
        </p:spPr>
        <p:txBody>
          <a:bodyPr wrap="square">
            <a:spAutoFit/>
          </a:bodyPr>
          <a:lstStyle/>
          <a:p>
            <a:r>
              <a:rPr lang="en-GB" sz="1400" dirty="0"/>
              <a:t>Step 1 - Determine basic segmentation criteria</a:t>
            </a:r>
          </a:p>
          <a:p>
            <a:r>
              <a:rPr lang="en-GB" sz="1400" dirty="0"/>
              <a:t>Step 2 - Identify discriminating value drivers</a:t>
            </a:r>
          </a:p>
          <a:p>
            <a:r>
              <a:rPr lang="en-GB" sz="1400" dirty="0"/>
              <a:t>Step 3 - Determine operational advantages/ hindrances</a:t>
            </a:r>
          </a:p>
          <a:p>
            <a:r>
              <a:rPr lang="en-GB" sz="1400" dirty="0"/>
              <a:t>Step 4 - Create primary and secondary segments</a:t>
            </a:r>
          </a:p>
          <a:p>
            <a:r>
              <a:rPr lang="en-GB" sz="1400" dirty="0"/>
              <a:t>Step 5 - Create segment descriptions</a:t>
            </a:r>
          </a:p>
          <a:p>
            <a:r>
              <a:rPr lang="en-GB" sz="1400" dirty="0"/>
              <a:t>Step 6 - Develop segment metrics, comms actions, messages &amp; offers by channel</a:t>
            </a:r>
          </a:p>
          <a:p>
            <a:endParaRPr lang="en-GB" sz="1400" dirty="0"/>
          </a:p>
          <a:p>
            <a:r>
              <a:rPr lang="en-GB" sz="1400" dirty="0"/>
              <a:t>Once embedded, look at RFM modelling to define true player values</a:t>
            </a:r>
          </a:p>
        </p:txBody>
      </p:sp>
      <p:pic>
        <p:nvPicPr>
          <p:cNvPr id="17" name="Picture 16">
            <a:extLst>
              <a:ext uri="{FF2B5EF4-FFF2-40B4-BE49-F238E27FC236}">
                <a16:creationId xmlns:a16="http://schemas.microsoft.com/office/drawing/2014/main" id="{9C4AF609-79CA-F9C4-4CC2-BB0A75B5734E}"/>
              </a:ext>
            </a:extLst>
          </p:cNvPr>
          <p:cNvPicPr>
            <a:picLocks noChangeAspect="1"/>
          </p:cNvPicPr>
          <p:nvPr/>
        </p:nvPicPr>
        <p:blipFill rotWithShape="1">
          <a:blip r:embed="rId3"/>
          <a:srcRect b="498"/>
          <a:stretch/>
        </p:blipFill>
        <p:spPr>
          <a:xfrm>
            <a:off x="7863384" y="2343947"/>
            <a:ext cx="4202592" cy="2365722"/>
          </a:xfrm>
          <a:prstGeom prst="rect">
            <a:avLst/>
          </a:prstGeom>
        </p:spPr>
      </p:pic>
      <p:graphicFrame>
        <p:nvGraphicFramePr>
          <p:cNvPr id="18" name="Table 17">
            <a:extLst>
              <a:ext uri="{FF2B5EF4-FFF2-40B4-BE49-F238E27FC236}">
                <a16:creationId xmlns:a16="http://schemas.microsoft.com/office/drawing/2014/main" id="{03EE0A36-9289-A074-8938-D29BF42D55E4}"/>
              </a:ext>
            </a:extLst>
          </p:cNvPr>
          <p:cNvGraphicFramePr>
            <a:graphicFrameLocks noGrp="1"/>
          </p:cNvGraphicFramePr>
          <p:nvPr>
            <p:extLst>
              <p:ext uri="{D42A27DB-BD31-4B8C-83A1-F6EECF244321}">
                <p14:modId xmlns:p14="http://schemas.microsoft.com/office/powerpoint/2010/main" val="3258195643"/>
              </p:ext>
            </p:extLst>
          </p:nvPr>
        </p:nvGraphicFramePr>
        <p:xfrm>
          <a:off x="180160" y="2343947"/>
          <a:ext cx="7649105" cy="4480560"/>
        </p:xfrm>
        <a:graphic>
          <a:graphicData uri="http://schemas.openxmlformats.org/drawingml/2006/table">
            <a:tbl>
              <a:tblPr firstRow="1" bandRow="1">
                <a:tableStyleId>{5C22544A-7EE6-4342-B048-85BDC9FD1C3A}</a:tableStyleId>
              </a:tblPr>
              <a:tblGrid>
                <a:gridCol w="891158">
                  <a:extLst>
                    <a:ext uri="{9D8B030D-6E8A-4147-A177-3AD203B41FA5}">
                      <a16:colId xmlns:a16="http://schemas.microsoft.com/office/drawing/2014/main" val="4200841256"/>
                    </a:ext>
                  </a:extLst>
                </a:gridCol>
                <a:gridCol w="1968943">
                  <a:extLst>
                    <a:ext uri="{9D8B030D-6E8A-4147-A177-3AD203B41FA5}">
                      <a16:colId xmlns:a16="http://schemas.microsoft.com/office/drawing/2014/main" val="3193316039"/>
                    </a:ext>
                  </a:extLst>
                </a:gridCol>
                <a:gridCol w="1596335">
                  <a:extLst>
                    <a:ext uri="{9D8B030D-6E8A-4147-A177-3AD203B41FA5}">
                      <a16:colId xmlns:a16="http://schemas.microsoft.com/office/drawing/2014/main" val="4115237319"/>
                    </a:ext>
                  </a:extLst>
                </a:gridCol>
                <a:gridCol w="1662849">
                  <a:extLst>
                    <a:ext uri="{9D8B030D-6E8A-4147-A177-3AD203B41FA5}">
                      <a16:colId xmlns:a16="http://schemas.microsoft.com/office/drawing/2014/main" val="2605762417"/>
                    </a:ext>
                  </a:extLst>
                </a:gridCol>
                <a:gridCol w="1529820">
                  <a:extLst>
                    <a:ext uri="{9D8B030D-6E8A-4147-A177-3AD203B41FA5}">
                      <a16:colId xmlns:a16="http://schemas.microsoft.com/office/drawing/2014/main" val="3027249873"/>
                    </a:ext>
                  </a:extLst>
                </a:gridCol>
              </a:tblGrid>
              <a:tr h="189985">
                <a:tc>
                  <a:txBody>
                    <a:bodyPr/>
                    <a:lstStyle/>
                    <a:p>
                      <a:pPr algn="ctr"/>
                      <a:endParaRPr lang="en-GB" sz="800" b="1" dirty="0"/>
                    </a:p>
                  </a:txBody>
                  <a:tcPr/>
                </a:tc>
                <a:tc gridSpan="4">
                  <a:txBody>
                    <a:bodyPr/>
                    <a:lstStyle/>
                    <a:p>
                      <a:pPr algn="ctr"/>
                      <a:r>
                        <a:rPr lang="en-GB" sz="800" b="1" dirty="0"/>
                        <a:t>Push Notification/ Email Message / Action</a:t>
                      </a:r>
                    </a:p>
                  </a:txBody>
                  <a:tcPr/>
                </a:tc>
                <a:tc hMerge="1">
                  <a:txBody>
                    <a:bodyPr/>
                    <a:lstStyle/>
                    <a:p>
                      <a:endParaRPr lang="en-GB" sz="1200" dirty="0"/>
                    </a:p>
                  </a:txBody>
                  <a:tcPr/>
                </a:tc>
                <a:tc hMerge="1">
                  <a:txBody>
                    <a:bodyPr/>
                    <a:lstStyle/>
                    <a:p>
                      <a:endParaRPr lang="en-GB" sz="1200" dirty="0"/>
                    </a:p>
                  </a:txBody>
                  <a:tcPr/>
                </a:tc>
                <a:tc hMerge="1">
                  <a:txBody>
                    <a:bodyPr/>
                    <a:lstStyle/>
                    <a:p>
                      <a:endParaRPr lang="en-GB" sz="1200" dirty="0"/>
                    </a:p>
                  </a:txBody>
                  <a:tcPr/>
                </a:tc>
                <a:extLst>
                  <a:ext uri="{0D108BD9-81ED-4DB2-BD59-A6C34878D82A}">
                    <a16:rowId xmlns:a16="http://schemas.microsoft.com/office/drawing/2014/main" val="1861592987"/>
                  </a:ext>
                </a:extLst>
              </a:tr>
              <a:tr h="294040">
                <a:tc>
                  <a:txBody>
                    <a:bodyPr/>
                    <a:lstStyle/>
                    <a:p>
                      <a:pPr algn="ctr"/>
                      <a:r>
                        <a:rPr lang="en-GB" sz="800" b="1" dirty="0"/>
                        <a:t>Day from Sign Up / </a:t>
                      </a:r>
                      <a:r>
                        <a:rPr lang="en-GB" sz="800" b="1" dirty="0" err="1"/>
                        <a:t>Opt</a:t>
                      </a:r>
                      <a:r>
                        <a:rPr lang="en-GB" sz="800" b="1" dirty="0"/>
                        <a:t> In</a:t>
                      </a:r>
                    </a:p>
                  </a:txBody>
                  <a:tcPr/>
                </a:tc>
                <a:tc>
                  <a:txBody>
                    <a:bodyPr/>
                    <a:lstStyle/>
                    <a:p>
                      <a:pPr algn="ctr"/>
                      <a:r>
                        <a:rPr lang="en-GB" sz="800" b="1" dirty="0"/>
                        <a:t>New/ No Open</a:t>
                      </a:r>
                    </a:p>
                  </a:txBody>
                  <a:tcPr/>
                </a:tc>
                <a:tc>
                  <a:txBody>
                    <a:bodyPr/>
                    <a:lstStyle/>
                    <a:p>
                      <a:pPr algn="ctr"/>
                      <a:r>
                        <a:rPr lang="en-GB" sz="800" b="1" dirty="0"/>
                        <a:t>Deposited &amp; Played</a:t>
                      </a:r>
                    </a:p>
                  </a:txBody>
                  <a:tcPr/>
                </a:tc>
                <a:tc>
                  <a:txBody>
                    <a:bodyPr/>
                    <a:lstStyle/>
                    <a:p>
                      <a:pPr algn="ctr"/>
                      <a:r>
                        <a:rPr lang="en-GB" sz="800" b="1" dirty="0"/>
                        <a:t>Not Deposited?</a:t>
                      </a:r>
                    </a:p>
                  </a:txBody>
                  <a:tcPr/>
                </a:tc>
                <a:tc>
                  <a:txBody>
                    <a:bodyPr/>
                    <a:lstStyle/>
                    <a:p>
                      <a:pPr algn="ctr"/>
                      <a:r>
                        <a:rPr lang="en-GB" sz="800" b="1" dirty="0"/>
                        <a:t>Deposited/ Not Played</a:t>
                      </a:r>
                    </a:p>
                  </a:txBody>
                  <a:tcPr/>
                </a:tc>
                <a:extLst>
                  <a:ext uri="{0D108BD9-81ED-4DB2-BD59-A6C34878D82A}">
                    <a16:rowId xmlns:a16="http://schemas.microsoft.com/office/drawing/2014/main" val="2209192261"/>
                  </a:ext>
                </a:extLst>
              </a:tr>
              <a:tr h="294040">
                <a:tc>
                  <a:txBody>
                    <a:bodyPr/>
                    <a:lstStyle/>
                    <a:p>
                      <a:pPr algn="ctr"/>
                      <a:r>
                        <a:rPr lang="en-GB" sz="800" dirty="0"/>
                        <a:t>1 (Day of sign up)</a:t>
                      </a:r>
                    </a:p>
                  </a:txBody>
                  <a:tcPr/>
                </a:tc>
                <a:tc>
                  <a:txBody>
                    <a:bodyPr/>
                    <a:lstStyle/>
                    <a:p>
                      <a:r>
                        <a:rPr lang="en-GB" sz="800" dirty="0"/>
                        <a:t>1A. Welcome message &amp; </a:t>
                      </a:r>
                      <a:r>
                        <a:rPr lang="en-GB" sz="800" dirty="0" err="1"/>
                        <a:t>Trageted</a:t>
                      </a:r>
                      <a:r>
                        <a:rPr lang="en-GB" sz="800" dirty="0"/>
                        <a:t> offer</a:t>
                      </a:r>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009366991"/>
                  </a:ext>
                </a:extLst>
              </a:tr>
              <a:tr h="187117">
                <a:tc>
                  <a:txBody>
                    <a:bodyPr/>
                    <a:lstStyle/>
                    <a:p>
                      <a:pPr algn="ctr"/>
                      <a:r>
                        <a:rPr lang="en-GB" sz="800" dirty="0"/>
                        <a:t>2</a:t>
                      </a:r>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139899793"/>
                  </a:ext>
                </a:extLst>
              </a:tr>
              <a:tr h="394999">
                <a:tc>
                  <a:txBody>
                    <a:bodyPr/>
                    <a:lstStyle/>
                    <a:p>
                      <a:pPr algn="ctr"/>
                      <a:r>
                        <a:rPr lang="en-GB" sz="800" dirty="0"/>
                        <a:t>3</a:t>
                      </a:r>
                    </a:p>
                  </a:txBody>
                  <a:tcPr/>
                </a:tc>
                <a:tc>
                  <a:txBody>
                    <a:bodyPr/>
                    <a:lstStyle/>
                    <a:p>
                      <a:r>
                        <a:rPr lang="en-GB" sz="800" dirty="0"/>
                        <a:t>3A - No open? Second 2</a:t>
                      </a:r>
                      <a:r>
                        <a:rPr lang="en-GB" sz="800" baseline="30000" dirty="0"/>
                        <a:t>nd</a:t>
                      </a:r>
                      <a:r>
                        <a:rPr lang="en-GB" sz="800" dirty="0"/>
                        <a:t> welcome email, new subject line &amp; richer offer</a:t>
                      </a:r>
                    </a:p>
                  </a:txBody>
                  <a:tcPr/>
                </a:tc>
                <a:tc>
                  <a:txBody>
                    <a:bodyPr/>
                    <a:lstStyle/>
                    <a:p>
                      <a:r>
                        <a:rPr lang="en-GB" sz="800" dirty="0"/>
                        <a:t>3B – Targeted Reload offer – added value with next deposit</a:t>
                      </a:r>
                    </a:p>
                  </a:txBody>
                  <a:tcPr/>
                </a:tc>
                <a:tc>
                  <a:txBody>
                    <a:bodyPr/>
                    <a:lstStyle/>
                    <a:p>
                      <a:r>
                        <a:rPr lang="en-GB" sz="800" dirty="0"/>
                        <a:t>3C – Targeted Deposit Offer</a:t>
                      </a:r>
                    </a:p>
                  </a:txBody>
                  <a:tcPr/>
                </a:tc>
                <a:tc>
                  <a:txBody>
                    <a:bodyPr/>
                    <a:lstStyle/>
                    <a:p>
                      <a:r>
                        <a:rPr lang="en-GB" sz="800" dirty="0"/>
                        <a:t>3D - Prompt email – bonus reminder </a:t>
                      </a:r>
                    </a:p>
                  </a:txBody>
                  <a:tcPr/>
                </a:tc>
                <a:extLst>
                  <a:ext uri="{0D108BD9-81ED-4DB2-BD59-A6C34878D82A}">
                    <a16:rowId xmlns:a16="http://schemas.microsoft.com/office/drawing/2014/main" val="3789001957"/>
                  </a:ext>
                </a:extLst>
              </a:tr>
              <a:tr h="187117">
                <a:tc>
                  <a:txBody>
                    <a:bodyPr/>
                    <a:lstStyle/>
                    <a:p>
                      <a:pPr algn="ctr"/>
                      <a:r>
                        <a:rPr lang="en-GB" sz="800" dirty="0"/>
                        <a:t>4</a:t>
                      </a:r>
                    </a:p>
                  </a:txBody>
                  <a:tcPr/>
                </a:tc>
                <a:tc>
                  <a:txBody>
                    <a:bodyPr/>
                    <a:lstStyle/>
                    <a:p>
                      <a:endParaRPr lang="en-GB" sz="800" dirty="0"/>
                    </a:p>
                  </a:txBody>
                  <a:tcPr/>
                </a:tc>
                <a:tc>
                  <a:txBody>
                    <a:bodyPr/>
                    <a:lstStyle/>
                    <a:p>
                      <a:endParaRPr lang="en-GB" sz="800" dirty="0"/>
                    </a:p>
                  </a:txBody>
                  <a:tcPr/>
                </a:tc>
                <a:tc>
                  <a:txBody>
                    <a:bodyPr/>
                    <a:lstStyle/>
                    <a:p>
                      <a:endParaRPr lang="en-GB" sz="800" b="0" dirty="0"/>
                    </a:p>
                  </a:txBody>
                  <a:tcPr/>
                </a:tc>
                <a:tc>
                  <a:txBody>
                    <a:bodyPr/>
                    <a:lstStyle/>
                    <a:p>
                      <a:endParaRPr lang="en-GB" sz="800" dirty="0"/>
                    </a:p>
                  </a:txBody>
                  <a:tcPr/>
                </a:tc>
                <a:extLst>
                  <a:ext uri="{0D108BD9-81ED-4DB2-BD59-A6C34878D82A}">
                    <a16:rowId xmlns:a16="http://schemas.microsoft.com/office/drawing/2014/main" val="3909221730"/>
                  </a:ext>
                </a:extLst>
              </a:tr>
              <a:tr h="294040">
                <a:tc>
                  <a:txBody>
                    <a:bodyPr/>
                    <a:lstStyle/>
                    <a:p>
                      <a:pPr algn="ctr"/>
                      <a:r>
                        <a:rPr lang="en-GB" sz="800" dirty="0"/>
                        <a:t>5</a:t>
                      </a:r>
                    </a:p>
                  </a:txBody>
                  <a:tcPr/>
                </a:tc>
                <a:tc>
                  <a:txBody>
                    <a:bodyPr/>
                    <a:lstStyle/>
                    <a:p>
                      <a:endParaRPr lang="en-GB" sz="800" dirty="0"/>
                    </a:p>
                  </a:txBody>
                  <a:tcPr/>
                </a:tc>
                <a:tc>
                  <a:txBody>
                    <a:bodyPr/>
                    <a:lstStyle/>
                    <a:p>
                      <a:r>
                        <a:rPr lang="en-GB" sz="800" dirty="0"/>
                        <a:t>5A - Loyalty email – next deposit get xx free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5B - Deposit offer – Spend £5 get £xx</a:t>
                      </a:r>
                    </a:p>
                  </a:txBody>
                  <a:tcPr/>
                </a:tc>
                <a:tc>
                  <a:txBody>
                    <a:bodyPr/>
                    <a:lstStyle/>
                    <a:p>
                      <a:endParaRPr lang="en-GB" sz="800" dirty="0"/>
                    </a:p>
                  </a:txBody>
                  <a:tcPr/>
                </a:tc>
                <a:extLst>
                  <a:ext uri="{0D108BD9-81ED-4DB2-BD59-A6C34878D82A}">
                    <a16:rowId xmlns:a16="http://schemas.microsoft.com/office/drawing/2014/main" val="3242204956"/>
                  </a:ext>
                </a:extLst>
              </a:tr>
              <a:tr h="400964">
                <a:tc>
                  <a:txBody>
                    <a:bodyPr/>
                    <a:lstStyle/>
                    <a:p>
                      <a:pPr algn="ctr"/>
                      <a:r>
                        <a:rPr lang="en-GB" sz="800" dirty="0"/>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6A - No open? 3rd email, new subject line &amp; enhanced offer</a:t>
                      </a:r>
                    </a:p>
                    <a:p>
                      <a:endParaRPr lang="en-GB" sz="800" dirty="0"/>
                    </a:p>
                  </a:txBody>
                  <a:tcPr/>
                </a:tc>
                <a:tc>
                  <a:txBody>
                    <a:bodyPr/>
                    <a:lstStyle/>
                    <a:p>
                      <a:endParaRPr lang="en-GB" sz="800" dirty="0"/>
                    </a:p>
                  </a:txBody>
                  <a:tcPr/>
                </a:tc>
                <a:tc>
                  <a:txBody>
                    <a:bodyPr/>
                    <a:lstStyle/>
                    <a:p>
                      <a:r>
                        <a:rPr lang="en-GB" sz="800" b="0" kern="1200" dirty="0">
                          <a:solidFill>
                            <a:schemeClr val="dk1"/>
                          </a:solidFill>
                          <a:effectLst/>
                          <a:latin typeface="+mn-lt"/>
                          <a:ea typeface="+mn-ea"/>
                          <a:cs typeface="+mn-cs"/>
                        </a:rPr>
                        <a:t>6B – Bet 10, Welcome Offer Encourage deposits and incremental play </a:t>
                      </a:r>
                    </a:p>
                  </a:txBody>
                  <a:tcPr/>
                </a:tc>
                <a:tc>
                  <a:txBody>
                    <a:bodyPr/>
                    <a:lstStyle/>
                    <a:p>
                      <a:r>
                        <a:rPr lang="en-GB" sz="800" dirty="0"/>
                        <a:t>Play prompt message </a:t>
                      </a:r>
                    </a:p>
                  </a:txBody>
                  <a:tcPr/>
                </a:tc>
                <a:extLst>
                  <a:ext uri="{0D108BD9-81ED-4DB2-BD59-A6C34878D82A}">
                    <a16:rowId xmlns:a16="http://schemas.microsoft.com/office/drawing/2014/main" val="1340561872"/>
                  </a:ext>
                </a:extLst>
              </a:tr>
              <a:tr h="294040">
                <a:tc>
                  <a:txBody>
                    <a:bodyPr/>
                    <a:lstStyle/>
                    <a:p>
                      <a:pPr algn="ctr"/>
                      <a:r>
                        <a:rPr lang="en-GB" sz="800" dirty="0"/>
                        <a:t>7</a:t>
                      </a:r>
                    </a:p>
                  </a:txBody>
                  <a:tcPr/>
                </a:tc>
                <a:tc>
                  <a:txBody>
                    <a:bodyPr/>
                    <a:lstStyle/>
                    <a:p>
                      <a:endParaRPr lang="en-GB" sz="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7A – Event email – next tournament/ current pools</a:t>
                      </a:r>
                    </a:p>
                  </a:txBody>
                  <a:tcPr/>
                </a:tc>
                <a:tc>
                  <a:txBody>
                    <a:bodyPr/>
                    <a:lstStyle/>
                    <a:p>
                      <a:endParaRPr lang="en-GB" sz="800" dirty="0"/>
                    </a:p>
                  </a:txBody>
                  <a:tcPr/>
                </a:tc>
                <a:tc>
                  <a:txBody>
                    <a:bodyPr/>
                    <a:lstStyle/>
                    <a:p>
                      <a:endParaRPr lang="en-GB" sz="800" dirty="0"/>
                    </a:p>
                  </a:txBody>
                  <a:tcPr/>
                </a:tc>
                <a:extLst>
                  <a:ext uri="{0D108BD9-81ED-4DB2-BD59-A6C34878D82A}">
                    <a16:rowId xmlns:a16="http://schemas.microsoft.com/office/drawing/2014/main" val="4084222693"/>
                  </a:ext>
                </a:extLst>
              </a:tr>
              <a:tr h="400964">
                <a:tc>
                  <a:txBody>
                    <a:bodyPr/>
                    <a:lstStyle/>
                    <a:p>
                      <a:pPr algn="ctr"/>
                      <a:r>
                        <a:rPr lang="en-GB" sz="800" dirty="0"/>
                        <a:t>8</a:t>
                      </a:r>
                    </a:p>
                  </a:txBody>
                  <a:tcPr/>
                </a:tc>
                <a:tc>
                  <a:txBody>
                    <a:bodyPr/>
                    <a:lstStyle/>
                    <a:p>
                      <a:endParaRPr lang="en-GB" sz="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8A - Reload offer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8B - Deposit Offer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8C – Play prompt email – bonus reminder </a:t>
                      </a:r>
                    </a:p>
                    <a:p>
                      <a:endParaRPr lang="en-GB" sz="800" dirty="0"/>
                    </a:p>
                  </a:txBody>
                  <a:tcPr/>
                </a:tc>
                <a:extLst>
                  <a:ext uri="{0D108BD9-81ED-4DB2-BD59-A6C34878D82A}">
                    <a16:rowId xmlns:a16="http://schemas.microsoft.com/office/drawing/2014/main" val="362646793"/>
                  </a:ext>
                </a:extLst>
              </a:tr>
              <a:tr h="400964">
                <a:tc>
                  <a:txBody>
                    <a:bodyPr/>
                    <a:lstStyle/>
                    <a:p>
                      <a:pPr algn="ctr"/>
                      <a:r>
                        <a:rPr lang="en-GB" sz="800" dirty="0"/>
                        <a:t>Weekly</a:t>
                      </a:r>
                    </a:p>
                  </a:txBody>
                  <a:tcPr/>
                </a:tc>
                <a:tc gridSpan="4">
                  <a:txBody>
                    <a:bodyPr/>
                    <a:lstStyle/>
                    <a:p>
                      <a:r>
                        <a:rPr lang="en-GB" sz="800" dirty="0"/>
                        <a:t>After Day 8 players can be segmented into cohorts – new inactive unopened, new inactive, new active, new churned and then segments for higher deposit value players up to high value &amp; VIP player segments. Players can migrate up and down between these segments depending on deposit/ bet behaviour and receive offers according to their value</a:t>
                      </a:r>
                    </a:p>
                  </a:txBody>
                  <a:tcPr/>
                </a:tc>
                <a:tc hMerge="1">
                  <a:txBody>
                    <a:bodyPr/>
                    <a:lstStyle/>
                    <a:p>
                      <a:endParaRPr lang="en-GB" sz="800" dirty="0"/>
                    </a:p>
                  </a:txBody>
                  <a:tcPr/>
                </a:tc>
                <a:tc hMerge="1">
                  <a:txBody>
                    <a:bodyPr/>
                    <a:lstStyle/>
                    <a:p>
                      <a:endParaRPr lang="en-GB" sz="800" dirty="0"/>
                    </a:p>
                  </a:txBody>
                  <a:tcPr/>
                </a:tc>
                <a:tc hMerge="1">
                  <a:txBody>
                    <a:bodyPr/>
                    <a:lstStyle/>
                    <a:p>
                      <a:endParaRPr lang="en-GB" sz="800" dirty="0"/>
                    </a:p>
                  </a:txBody>
                  <a:tcPr/>
                </a:tc>
                <a:extLst>
                  <a:ext uri="{0D108BD9-81ED-4DB2-BD59-A6C34878D82A}">
                    <a16:rowId xmlns:a16="http://schemas.microsoft.com/office/drawing/2014/main" val="1912494947"/>
                  </a:ext>
                </a:extLst>
              </a:tr>
              <a:tr h="294040">
                <a:tc>
                  <a:txBody>
                    <a:bodyPr/>
                    <a:lstStyle/>
                    <a:p>
                      <a:pPr algn="ctr"/>
                      <a:r>
                        <a:rPr lang="en-GB" sz="800" dirty="0"/>
                        <a:t>Push Messaging</a:t>
                      </a:r>
                    </a:p>
                  </a:txBody>
                  <a:tcPr/>
                </a:tc>
                <a:tc gridSpan="4">
                  <a:txBody>
                    <a:bodyPr/>
                    <a:lstStyle/>
                    <a:p>
                      <a:r>
                        <a:rPr lang="en-GB" sz="800" dirty="0"/>
                        <a:t>Pixel tracking allows for push messaging to players at each of the above stages of their lifecycle positioning and then once in cohorts can allow for segment specific Push messaging on site</a:t>
                      </a:r>
                    </a:p>
                  </a:txBody>
                  <a:tcPr/>
                </a:tc>
                <a:tc hMerge="1">
                  <a:txBody>
                    <a:bodyPr/>
                    <a:lstStyle/>
                    <a:p>
                      <a:endParaRPr lang="en-GB" sz="800" dirty="0"/>
                    </a:p>
                  </a:txBody>
                  <a:tcPr/>
                </a:tc>
                <a:tc hMerge="1">
                  <a:txBody>
                    <a:bodyPr/>
                    <a:lstStyle/>
                    <a:p>
                      <a:endParaRPr lang="en-GB" sz="800" dirty="0"/>
                    </a:p>
                  </a:txBody>
                  <a:tcPr/>
                </a:tc>
                <a:tc hMerge="1">
                  <a:txBody>
                    <a:bodyPr/>
                    <a:lstStyle/>
                    <a:p>
                      <a:endParaRPr lang="en-GB" sz="800" dirty="0"/>
                    </a:p>
                  </a:txBody>
                  <a:tcPr/>
                </a:tc>
                <a:extLst>
                  <a:ext uri="{0D108BD9-81ED-4DB2-BD59-A6C34878D82A}">
                    <a16:rowId xmlns:a16="http://schemas.microsoft.com/office/drawing/2014/main" val="2748414572"/>
                  </a:ext>
                </a:extLst>
              </a:tr>
              <a:tr h="294040">
                <a:tc>
                  <a:txBody>
                    <a:bodyPr/>
                    <a:lstStyle/>
                    <a:p>
                      <a:pPr algn="ctr"/>
                      <a:r>
                        <a:rPr lang="en-GB" sz="800" dirty="0"/>
                        <a:t>Promos &amp; Launches</a:t>
                      </a:r>
                    </a:p>
                  </a:txBody>
                  <a:tcPr/>
                </a:tc>
                <a:tc gridSpan="4">
                  <a:txBody>
                    <a:bodyPr/>
                    <a:lstStyle/>
                    <a:p>
                      <a:r>
                        <a:rPr lang="en-GB" sz="800" dirty="0"/>
                        <a:t>Monthly &amp; new game launch newsletters (</a:t>
                      </a:r>
                      <a:r>
                        <a:rPr lang="en-GB" sz="800" dirty="0" err="1"/>
                        <a:t>inc</a:t>
                      </a:r>
                      <a:r>
                        <a:rPr lang="en-GB" sz="800" dirty="0"/>
                        <a:t> video when possible) to all players plus bespoke offers to promote new game releases , competitions, features, promos and challenges</a:t>
                      </a:r>
                    </a:p>
                  </a:txBody>
                  <a:tcPr/>
                </a:tc>
                <a:tc hMerge="1">
                  <a:txBody>
                    <a:bodyPr/>
                    <a:lstStyle/>
                    <a:p>
                      <a:endParaRPr lang="en-GB" sz="800" dirty="0"/>
                    </a:p>
                  </a:txBody>
                  <a:tcPr/>
                </a:tc>
                <a:tc hMerge="1">
                  <a:txBody>
                    <a:bodyPr/>
                    <a:lstStyle/>
                    <a:p>
                      <a:endParaRPr lang="en-GB" sz="800" dirty="0"/>
                    </a:p>
                  </a:txBody>
                  <a:tcPr/>
                </a:tc>
                <a:tc hMerge="1">
                  <a:txBody>
                    <a:bodyPr/>
                    <a:lstStyle/>
                    <a:p>
                      <a:endParaRPr lang="en-GB" sz="800" dirty="0"/>
                    </a:p>
                  </a:txBody>
                  <a:tcPr/>
                </a:tc>
                <a:extLst>
                  <a:ext uri="{0D108BD9-81ED-4DB2-BD59-A6C34878D82A}">
                    <a16:rowId xmlns:a16="http://schemas.microsoft.com/office/drawing/2014/main" val="3885641433"/>
                  </a:ext>
                </a:extLst>
              </a:tr>
            </a:tbl>
          </a:graphicData>
        </a:graphic>
      </p:graphicFrame>
    </p:spTree>
    <p:extLst>
      <p:ext uri="{BB962C8B-B14F-4D97-AF65-F5344CB8AC3E}">
        <p14:creationId xmlns:p14="http://schemas.microsoft.com/office/powerpoint/2010/main" val="3271041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524000" y="6520260"/>
            <a:ext cx="9144000" cy="365125"/>
          </a:xfrm>
          <a:prstGeom prst="rect">
            <a:avLst/>
          </a:prstGeom>
        </p:spPr>
        <p:txBody>
          <a:bodyPr/>
          <a:lstStyle/>
          <a:p>
            <a:r>
              <a:rPr lang="en-GB" sz="900" dirty="0">
                <a:solidFill>
                  <a:schemeClr val="bg1"/>
                </a:solidFill>
              </a:rPr>
              <a:t>Harry Lang 10th December 2014, 1 Old Town, Clapham, London, SW40JT. All Rights Reserved</a:t>
            </a:r>
          </a:p>
        </p:txBody>
      </p:sp>
      <p:sp>
        <p:nvSpPr>
          <p:cNvPr id="7" name="TextBox 6">
            <a:extLst>
              <a:ext uri="{FF2B5EF4-FFF2-40B4-BE49-F238E27FC236}">
                <a16:creationId xmlns:a16="http://schemas.microsoft.com/office/drawing/2014/main" id="{D5162105-6D1D-4E73-B14B-BB6F2AA48F4C}"/>
              </a:ext>
            </a:extLst>
          </p:cNvPr>
          <p:cNvSpPr txBox="1"/>
          <p:nvPr/>
        </p:nvSpPr>
        <p:spPr>
          <a:xfrm>
            <a:off x="982569" y="452267"/>
            <a:ext cx="10674774" cy="523220"/>
          </a:xfrm>
          <a:prstGeom prst="rect">
            <a:avLst/>
          </a:prstGeom>
          <a:noFill/>
        </p:spPr>
        <p:txBody>
          <a:bodyPr wrap="square" rtlCol="0">
            <a:spAutoFit/>
          </a:bodyPr>
          <a:lstStyle/>
          <a:p>
            <a:pPr algn="r"/>
            <a:r>
              <a:rPr lang="en-GB" sz="2800" b="1" dirty="0"/>
              <a:t>A Word From The Pros</a:t>
            </a:r>
          </a:p>
        </p:txBody>
      </p:sp>
      <p:sp>
        <p:nvSpPr>
          <p:cNvPr id="6" name="TextBox 5">
            <a:extLst>
              <a:ext uri="{FF2B5EF4-FFF2-40B4-BE49-F238E27FC236}">
                <a16:creationId xmlns:a16="http://schemas.microsoft.com/office/drawing/2014/main" id="{841C6B0A-9078-D836-0B8E-FB1F053531B6}"/>
              </a:ext>
            </a:extLst>
          </p:cNvPr>
          <p:cNvSpPr txBox="1"/>
          <p:nvPr/>
        </p:nvSpPr>
        <p:spPr>
          <a:xfrm>
            <a:off x="1749189" y="1969827"/>
            <a:ext cx="8484358" cy="3477875"/>
          </a:xfrm>
          <a:prstGeom prst="rect">
            <a:avLst/>
          </a:prstGeom>
          <a:noFill/>
        </p:spPr>
        <p:txBody>
          <a:bodyPr wrap="square">
            <a:spAutoFit/>
          </a:bodyPr>
          <a:lstStyle/>
          <a:p>
            <a:pPr algn="ctr"/>
            <a:r>
              <a:rPr lang="en-GB" sz="2000" b="0" i="1" dirty="0">
                <a:effectLst/>
              </a:rPr>
              <a:t>“The ‘Top Free Games’ on the Games Tab are an accurate reflection of what is doing well for casual games. </a:t>
            </a:r>
          </a:p>
          <a:p>
            <a:pPr algn="ctr"/>
            <a:endParaRPr lang="en-GB" sz="2000" b="0" i="1" dirty="0">
              <a:effectLst/>
            </a:endParaRPr>
          </a:p>
          <a:p>
            <a:pPr algn="ctr"/>
            <a:r>
              <a:rPr lang="en-GB" sz="2000" b="0" i="1" dirty="0">
                <a:effectLst/>
              </a:rPr>
              <a:t>You can see this with games like Subway Surfers and fill the fridge which are always in the charts. </a:t>
            </a:r>
          </a:p>
          <a:p>
            <a:pPr algn="ctr"/>
            <a:endParaRPr lang="en-GB" sz="2000" i="1" dirty="0"/>
          </a:p>
          <a:p>
            <a:pPr algn="ctr"/>
            <a:r>
              <a:rPr lang="en-GB" sz="2000" b="0" i="1" dirty="0">
                <a:effectLst/>
              </a:rPr>
              <a:t>If I was back working in games marketing, I would be utilising Tik Tok with organic, paid and influencers as my main channel :)”</a:t>
            </a:r>
          </a:p>
          <a:p>
            <a:pPr algn="ctr"/>
            <a:endParaRPr lang="en-GB" sz="2000" i="1" dirty="0"/>
          </a:p>
          <a:p>
            <a:pPr algn="r"/>
            <a:r>
              <a:rPr lang="en-GB" sz="2000" b="1" dirty="0"/>
              <a:t>Sophia George, Games Editor, App Store</a:t>
            </a:r>
          </a:p>
          <a:p>
            <a:pPr algn="ctr"/>
            <a:endParaRPr lang="en-GB" sz="2000" i="1" dirty="0"/>
          </a:p>
        </p:txBody>
      </p:sp>
    </p:spTree>
    <p:extLst>
      <p:ext uri="{BB962C8B-B14F-4D97-AF65-F5344CB8AC3E}">
        <p14:creationId xmlns:p14="http://schemas.microsoft.com/office/powerpoint/2010/main" val="2447604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95268" y="1089898"/>
            <a:ext cx="8678190" cy="4985980"/>
          </a:xfrm>
          <a:prstGeom prst="rect">
            <a:avLst/>
          </a:prstGeom>
          <a:noFill/>
        </p:spPr>
        <p:txBody>
          <a:bodyPr wrap="square" rtlCol="0">
            <a:spAutoFit/>
          </a:bodyPr>
          <a:lstStyle/>
          <a:p>
            <a:pPr marL="285750" indent="-285750">
              <a:buFont typeface="Wingdings" panose="05000000000000000000" pitchFamily="2" charset="2"/>
              <a:buChar char="Ø"/>
            </a:pPr>
            <a:endParaRPr lang="en-GB" dirty="0"/>
          </a:p>
          <a:p>
            <a:r>
              <a:rPr lang="en-GB" sz="2000" dirty="0"/>
              <a:t>3 key drivers behind any great marketing leader, team &amp; strategy:-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b="1" dirty="0"/>
              <a:t>Bravery</a:t>
            </a:r>
            <a:r>
              <a:rPr lang="en-GB" sz="2000" dirty="0"/>
              <a:t> - Courage in conviction – stick with principals, treat people how we want to be treated, move swiftly and decisively to take advantage of opportunities = Drop in when the wave looks right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b="1" dirty="0"/>
              <a:t>Motivation</a:t>
            </a:r>
            <a:r>
              <a:rPr lang="en-GB" sz="2000" dirty="0"/>
              <a:t> – Passionate leadership, clear strategy and team empowerment – encourages ‘added value’ thinking, going above &amp; beyond and an entrepreneurial spirit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b="1" dirty="0"/>
              <a:t>Innovation</a:t>
            </a:r>
            <a:r>
              <a:rPr lang="en-GB" sz="2000" dirty="0"/>
              <a:t> – acting like a challenger brand at all times – how do we stay hungry? How do we differentiate and innovate? What would surprise and delight our key audiences? </a:t>
            </a:r>
          </a:p>
          <a:p>
            <a:endParaRPr lang="en-GB" sz="2000" dirty="0"/>
          </a:p>
          <a:p>
            <a:pPr algn="ctr"/>
            <a:r>
              <a:rPr lang="en-GB" sz="2000" dirty="0"/>
              <a:t>Never rest…</a:t>
            </a:r>
          </a:p>
        </p:txBody>
      </p:sp>
      <p:sp>
        <p:nvSpPr>
          <p:cNvPr id="7" name="TextBox 6">
            <a:extLst>
              <a:ext uri="{FF2B5EF4-FFF2-40B4-BE49-F238E27FC236}">
                <a16:creationId xmlns:a16="http://schemas.microsoft.com/office/drawing/2014/main" id="{D5162105-6D1D-4E73-B14B-BB6F2AA48F4C}"/>
              </a:ext>
            </a:extLst>
          </p:cNvPr>
          <p:cNvSpPr txBox="1"/>
          <p:nvPr/>
        </p:nvSpPr>
        <p:spPr>
          <a:xfrm>
            <a:off x="5205412" y="220248"/>
            <a:ext cx="6734733" cy="523220"/>
          </a:xfrm>
          <a:prstGeom prst="rect">
            <a:avLst/>
          </a:prstGeom>
          <a:noFill/>
        </p:spPr>
        <p:txBody>
          <a:bodyPr wrap="square" rtlCol="0">
            <a:spAutoFit/>
          </a:bodyPr>
          <a:lstStyle/>
          <a:p>
            <a:pPr algn="r"/>
            <a:r>
              <a:rPr lang="en-GB" sz="2800" b="1" dirty="0">
                <a:latin typeface="Century Gothic" panose="020B0502020202020204" pitchFamily="34" charset="0"/>
              </a:rPr>
              <a:t>Bravery, Motivation &amp; Innovation</a:t>
            </a:r>
          </a:p>
        </p:txBody>
      </p:sp>
      <p:pic>
        <p:nvPicPr>
          <p:cNvPr id="2" name="Picture 1">
            <a:extLst>
              <a:ext uri="{FF2B5EF4-FFF2-40B4-BE49-F238E27FC236}">
                <a16:creationId xmlns:a16="http://schemas.microsoft.com/office/drawing/2014/main" id="{9205E3C6-DBA9-480E-80AF-37E4F9B06A26}"/>
              </a:ext>
            </a:extLst>
          </p:cNvPr>
          <p:cNvPicPr>
            <a:picLocks noChangeAspect="1"/>
          </p:cNvPicPr>
          <p:nvPr/>
        </p:nvPicPr>
        <p:blipFill rotWithShape="1">
          <a:blip r:embed="rId3"/>
          <a:srcRect l="28318" r="27417"/>
          <a:stretch/>
        </p:blipFill>
        <p:spPr>
          <a:xfrm>
            <a:off x="0" y="0"/>
            <a:ext cx="2894029" cy="6858000"/>
          </a:xfrm>
          <a:prstGeom prst="rect">
            <a:avLst/>
          </a:prstGeom>
        </p:spPr>
      </p:pic>
    </p:spTree>
    <p:extLst>
      <p:ext uri="{BB962C8B-B14F-4D97-AF65-F5344CB8AC3E}">
        <p14:creationId xmlns:p14="http://schemas.microsoft.com/office/powerpoint/2010/main" val="291064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797" y="900712"/>
            <a:ext cx="9318079" cy="5826403"/>
          </a:xfrm>
          <a:prstGeom prst="rect">
            <a:avLst/>
          </a:prstGeom>
          <a:noFill/>
        </p:spPr>
        <p:txBody>
          <a:bodyPr wrap="square" rtlCol="0">
            <a:spAutoFit/>
          </a:bodyPr>
          <a:lstStyle/>
          <a:p>
            <a:pPr marL="342900" indent="-342900" algn="just">
              <a:lnSpc>
                <a:spcPct val="107000"/>
              </a:lnSpc>
              <a:spcAft>
                <a:spcPts val="800"/>
              </a:spcAft>
              <a:buFont typeface="Arial" panose="020B0604020202020204" pitchFamily="34" charset="0"/>
              <a:buChar char="•"/>
            </a:pPr>
            <a:r>
              <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Understand Kwalee’s business objectives and my role in getting us there</a:t>
            </a:r>
          </a:p>
          <a:p>
            <a:pPr marL="800100" lvl="1" indent="-342900" algn="just">
              <a:lnSpc>
                <a:spcPct val="107000"/>
              </a:lnSpc>
              <a:spcAft>
                <a:spcPts val="800"/>
              </a:spcAft>
              <a:buFont typeface="Arial" panose="020B0604020202020204" pitchFamily="34" charset="0"/>
              <a:buChar char="•"/>
            </a:pPr>
            <a:r>
              <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Understand Kwalee’s people/ processes and how I can adapt to fit in quickly</a:t>
            </a:r>
          </a:p>
          <a:p>
            <a:pPr marL="342900" indent="-342900" algn="just">
              <a:lnSpc>
                <a:spcPct val="107000"/>
              </a:lnSpc>
              <a:spcAft>
                <a:spcPts val="800"/>
              </a:spcAft>
              <a:buFont typeface="Arial" panose="020B0604020202020204" pitchFamily="34" charset="0"/>
              <a:buChar char="•"/>
            </a:pPr>
            <a:endPar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Formalise integrated strategy across 3 verticals / 1 month</a:t>
            </a:r>
          </a:p>
          <a:p>
            <a:pPr marL="342900" indent="-342900" algn="just">
              <a:lnSpc>
                <a:spcPct val="107000"/>
              </a:lnSpc>
              <a:spcAft>
                <a:spcPts val="800"/>
              </a:spcAft>
              <a:buFont typeface="Arial" panose="020B0604020202020204" pitchFamily="34" charset="0"/>
              <a:buChar char="•"/>
            </a:pPr>
            <a:endPar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GB" sz="16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Roll out new game launch &amp; publishing strategy &amp; tactics </a:t>
            </a:r>
            <a:r>
              <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2 months onwards</a:t>
            </a:r>
          </a:p>
          <a:p>
            <a:pPr marL="342900" indent="-342900" algn="just">
              <a:lnSpc>
                <a:spcPct val="107000"/>
              </a:lnSpc>
              <a:spcAft>
                <a:spcPts val="800"/>
              </a:spcAft>
              <a:buFont typeface="Arial" panose="020B0604020202020204" pitchFamily="34" charset="0"/>
              <a:buChar char="•"/>
            </a:pPr>
            <a:endPar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Confirm team structure/ fill gaps, embed processes &amp; KPIs / 3 months</a:t>
            </a:r>
          </a:p>
          <a:p>
            <a:pPr marL="342900" indent="-342900" algn="just">
              <a:lnSpc>
                <a:spcPct val="107000"/>
              </a:lnSpc>
              <a:spcAft>
                <a:spcPts val="800"/>
              </a:spcAft>
              <a:buFont typeface="Arial" panose="020B0604020202020204" pitchFamily="34" charset="0"/>
              <a:buChar char="•"/>
            </a:pPr>
            <a:endPar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Deliver approved budget in line with KPIs / 3 months </a:t>
            </a:r>
          </a:p>
          <a:p>
            <a:pPr marL="342900" indent="-342900" algn="just">
              <a:lnSpc>
                <a:spcPct val="107000"/>
              </a:lnSpc>
              <a:spcAft>
                <a:spcPts val="800"/>
              </a:spcAft>
              <a:buFont typeface="Arial" panose="020B0604020202020204" pitchFamily="34" charset="0"/>
              <a:buChar char="•"/>
            </a:pPr>
            <a:endPar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Refresh</a:t>
            </a:r>
            <a:r>
              <a:rPr lang="en-GB" sz="16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brand architecture – 3 Months</a:t>
            </a:r>
          </a:p>
          <a:p>
            <a:pPr marL="342900" indent="-342900" algn="just">
              <a:lnSpc>
                <a:spcPct val="107000"/>
              </a:lnSpc>
              <a:spcAft>
                <a:spcPts val="800"/>
              </a:spcAft>
              <a:buFont typeface="Arial" panose="020B0604020202020204" pitchFamily="34" charset="0"/>
              <a:buChar char="•"/>
            </a:pPr>
            <a:endPar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Build CRM team and onboard platform (if not </a:t>
            </a:r>
            <a:r>
              <a:rPr lang="en-GB" sz="16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Hubspot</a:t>
            </a:r>
            <a:r>
              <a:rPr lang="en-GB" sz="16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 3 – 6 months</a:t>
            </a:r>
          </a:p>
          <a:p>
            <a:pPr marL="342900" indent="-342900" algn="just">
              <a:lnSpc>
                <a:spcPct val="107000"/>
              </a:lnSpc>
              <a:spcAft>
                <a:spcPts val="800"/>
              </a:spcAft>
              <a:buFont typeface="Arial" panose="020B0604020202020204" pitchFamily="34" charset="0"/>
              <a:buChar char="•"/>
            </a:pPr>
            <a:endParaRPr lang="en-GB" sz="16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p>
            <a:pPr marL="342900" indent="-342900" algn="just">
              <a:lnSpc>
                <a:spcPct val="107000"/>
              </a:lnSpc>
              <a:spcAft>
                <a:spcPts val="800"/>
              </a:spcAft>
              <a:buFont typeface="Arial" panose="020B0604020202020204" pitchFamily="34" charset="0"/>
              <a:buChar char="•"/>
            </a:pPr>
            <a:endParaRPr lang="en-GB" sz="16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D5162105-6D1D-4E73-B14B-BB6F2AA48F4C}"/>
              </a:ext>
            </a:extLst>
          </p:cNvPr>
          <p:cNvSpPr txBox="1"/>
          <p:nvPr/>
        </p:nvSpPr>
        <p:spPr>
          <a:xfrm>
            <a:off x="4634495" y="224812"/>
            <a:ext cx="7160053" cy="523220"/>
          </a:xfrm>
          <a:prstGeom prst="rect">
            <a:avLst/>
          </a:prstGeom>
          <a:noFill/>
        </p:spPr>
        <p:txBody>
          <a:bodyPr wrap="square" rtlCol="0">
            <a:spAutoFit/>
          </a:bodyPr>
          <a:lstStyle/>
          <a:p>
            <a:pPr algn="r"/>
            <a:r>
              <a:rPr lang="en-GB" sz="2800" b="1" dirty="0">
                <a:latin typeface="Century Gothic" panose="020B0502020202020204" pitchFamily="34" charset="0"/>
              </a:rPr>
              <a:t>Challenges for the New VP of Marketing</a:t>
            </a:r>
          </a:p>
        </p:txBody>
      </p:sp>
      <p:pic>
        <p:nvPicPr>
          <p:cNvPr id="2" name="Picture 1">
            <a:extLst>
              <a:ext uri="{FF2B5EF4-FFF2-40B4-BE49-F238E27FC236}">
                <a16:creationId xmlns:a16="http://schemas.microsoft.com/office/drawing/2014/main" id="{219BBF26-F9D2-1E95-4FD1-8FE75BFE83B3}"/>
              </a:ext>
            </a:extLst>
          </p:cNvPr>
          <p:cNvPicPr>
            <a:picLocks noChangeAspect="1"/>
          </p:cNvPicPr>
          <p:nvPr/>
        </p:nvPicPr>
        <p:blipFill rotWithShape="1">
          <a:blip r:embed="rId3"/>
          <a:srcRect l="14417" r="71037" b="2956"/>
          <a:stretch/>
        </p:blipFill>
        <p:spPr>
          <a:xfrm>
            <a:off x="0" y="-1"/>
            <a:ext cx="1985712" cy="6895707"/>
          </a:xfrm>
          <a:prstGeom prst="rect">
            <a:avLst/>
          </a:prstGeom>
        </p:spPr>
      </p:pic>
    </p:spTree>
    <p:extLst>
      <p:ext uri="{BB962C8B-B14F-4D97-AF65-F5344CB8AC3E}">
        <p14:creationId xmlns:p14="http://schemas.microsoft.com/office/powerpoint/2010/main" val="4087887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52387" y="2896574"/>
            <a:ext cx="12192000" cy="584775"/>
          </a:xfrm>
          <a:prstGeom prst="rect">
            <a:avLst/>
          </a:prstGeom>
          <a:noFill/>
        </p:spPr>
        <p:txBody>
          <a:bodyPr wrap="square" rtlCol="0">
            <a:spAutoFit/>
          </a:bodyPr>
          <a:lstStyle/>
          <a:p>
            <a:pPr algn="ctr"/>
            <a:r>
              <a:rPr lang="en-GB" sz="3200" b="1" i="0" dirty="0">
                <a:solidFill>
                  <a:srgbClr val="222222"/>
                </a:solidFill>
                <a:effectLst/>
                <a:latin typeface="Century Gothic" panose="020B0502020202020204" pitchFamily="34" charset="0"/>
              </a:rPr>
              <a:t>1/ 3 - 6 Month </a:t>
            </a:r>
            <a:r>
              <a:rPr lang="en-GB" sz="3200" b="1" dirty="0">
                <a:solidFill>
                  <a:srgbClr val="222222"/>
                </a:solidFill>
                <a:latin typeface="Century Gothic" panose="020B0502020202020204" pitchFamily="34" charset="0"/>
              </a:rPr>
              <a:t>P</a:t>
            </a:r>
            <a:r>
              <a:rPr lang="en-GB" sz="3200" b="1" i="0" dirty="0">
                <a:solidFill>
                  <a:srgbClr val="222222"/>
                </a:solidFill>
                <a:effectLst/>
                <a:latin typeface="Century Gothic" panose="020B0502020202020204" pitchFamily="34" charset="0"/>
              </a:rPr>
              <a:t>lanning</a:t>
            </a:r>
            <a:endParaRPr lang="en-GB" sz="3200" b="1" dirty="0"/>
          </a:p>
        </p:txBody>
      </p:sp>
    </p:spTree>
    <p:extLst>
      <p:ext uri="{BB962C8B-B14F-4D97-AF65-F5344CB8AC3E}">
        <p14:creationId xmlns:p14="http://schemas.microsoft.com/office/powerpoint/2010/main" val="3657637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0" y="3066556"/>
            <a:ext cx="12192000" cy="584775"/>
          </a:xfrm>
          <a:prstGeom prst="rect">
            <a:avLst/>
          </a:prstGeom>
          <a:noFill/>
        </p:spPr>
        <p:txBody>
          <a:bodyPr wrap="square" rtlCol="0">
            <a:spAutoFit/>
          </a:bodyPr>
          <a:lstStyle/>
          <a:p>
            <a:pPr algn="ctr"/>
            <a:r>
              <a:rPr lang="en-GB" sz="3200" b="1" dirty="0"/>
              <a:t>One Last Thing…</a:t>
            </a:r>
          </a:p>
        </p:txBody>
      </p:sp>
    </p:spTree>
    <p:extLst>
      <p:ext uri="{BB962C8B-B14F-4D97-AF65-F5344CB8AC3E}">
        <p14:creationId xmlns:p14="http://schemas.microsoft.com/office/powerpoint/2010/main" val="799057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524000" y="6520260"/>
            <a:ext cx="9144000" cy="365125"/>
          </a:xfrm>
          <a:prstGeom prst="rect">
            <a:avLst/>
          </a:prstGeom>
        </p:spPr>
        <p:txBody>
          <a:bodyPr/>
          <a:lstStyle/>
          <a:p>
            <a:r>
              <a:rPr lang="en-GB" sz="900" dirty="0">
                <a:solidFill>
                  <a:schemeClr val="bg1"/>
                </a:solidFill>
              </a:rPr>
              <a:t>Harry Lang 10th December 2014, 1 Old Town, Clapham, London, SW40JT. All Rights Reserved</a:t>
            </a:r>
          </a:p>
        </p:txBody>
      </p:sp>
      <p:sp>
        <p:nvSpPr>
          <p:cNvPr id="7" name="TextBox 6">
            <a:extLst>
              <a:ext uri="{FF2B5EF4-FFF2-40B4-BE49-F238E27FC236}">
                <a16:creationId xmlns:a16="http://schemas.microsoft.com/office/drawing/2014/main" id="{D5162105-6D1D-4E73-B14B-BB6F2AA48F4C}"/>
              </a:ext>
            </a:extLst>
          </p:cNvPr>
          <p:cNvSpPr txBox="1"/>
          <p:nvPr/>
        </p:nvSpPr>
        <p:spPr>
          <a:xfrm>
            <a:off x="1223963" y="103510"/>
            <a:ext cx="10674774" cy="954107"/>
          </a:xfrm>
          <a:prstGeom prst="rect">
            <a:avLst/>
          </a:prstGeom>
          <a:noFill/>
        </p:spPr>
        <p:txBody>
          <a:bodyPr wrap="square" rtlCol="0">
            <a:spAutoFit/>
          </a:bodyPr>
          <a:lstStyle/>
          <a:p>
            <a:pPr algn="r"/>
            <a:r>
              <a:rPr lang="en-GB" sz="2800" b="1" dirty="0"/>
              <a:t>Game Web Page URLs</a:t>
            </a:r>
          </a:p>
          <a:p>
            <a:pPr algn="r"/>
            <a:r>
              <a:rPr lang="en-GB" sz="2800" b="1" dirty="0"/>
              <a:t>Organic Reach + IP Protection</a:t>
            </a:r>
          </a:p>
        </p:txBody>
      </p:sp>
      <p:graphicFrame>
        <p:nvGraphicFramePr>
          <p:cNvPr id="3" name="Table 4">
            <a:extLst>
              <a:ext uri="{FF2B5EF4-FFF2-40B4-BE49-F238E27FC236}">
                <a16:creationId xmlns:a16="http://schemas.microsoft.com/office/drawing/2014/main" id="{3977844E-BF5A-E1F6-85B2-440DC43397C3}"/>
              </a:ext>
            </a:extLst>
          </p:cNvPr>
          <p:cNvGraphicFramePr>
            <a:graphicFrameLocks noGrp="1"/>
          </p:cNvGraphicFramePr>
          <p:nvPr>
            <p:extLst>
              <p:ext uri="{D42A27DB-BD31-4B8C-83A1-F6EECF244321}">
                <p14:modId xmlns:p14="http://schemas.microsoft.com/office/powerpoint/2010/main" val="3845297175"/>
              </p:ext>
            </p:extLst>
          </p:nvPr>
        </p:nvGraphicFramePr>
        <p:xfrm>
          <a:off x="2917596" y="1204570"/>
          <a:ext cx="8825070" cy="4745760"/>
        </p:xfrm>
        <a:graphic>
          <a:graphicData uri="http://schemas.openxmlformats.org/drawingml/2006/table">
            <a:tbl>
              <a:tblPr firstRow="1" bandRow="1">
                <a:tableStyleId>{5C22544A-7EE6-4342-B048-85BDC9FD1C3A}</a:tableStyleId>
              </a:tblPr>
              <a:tblGrid>
                <a:gridCol w="3212877">
                  <a:extLst>
                    <a:ext uri="{9D8B030D-6E8A-4147-A177-3AD203B41FA5}">
                      <a16:colId xmlns:a16="http://schemas.microsoft.com/office/drawing/2014/main" val="933917096"/>
                    </a:ext>
                  </a:extLst>
                </a:gridCol>
                <a:gridCol w="5612193">
                  <a:extLst>
                    <a:ext uri="{9D8B030D-6E8A-4147-A177-3AD203B41FA5}">
                      <a16:colId xmlns:a16="http://schemas.microsoft.com/office/drawing/2014/main" val="2752255904"/>
                    </a:ext>
                  </a:extLst>
                </a:gridCol>
              </a:tblGrid>
              <a:tr h="356620">
                <a:tc>
                  <a:txBody>
                    <a:bodyPr/>
                    <a:lstStyle/>
                    <a:p>
                      <a:pPr algn="ctr"/>
                      <a:r>
                        <a:rPr lang="en-GB" dirty="0"/>
                        <a:t>Game</a:t>
                      </a:r>
                    </a:p>
                  </a:txBody>
                  <a:tcPr>
                    <a:solidFill>
                      <a:schemeClr val="accent4">
                        <a:lumMod val="75000"/>
                      </a:schemeClr>
                    </a:solidFill>
                  </a:tcPr>
                </a:tc>
                <a:tc>
                  <a:txBody>
                    <a:bodyPr/>
                    <a:lstStyle/>
                    <a:p>
                      <a:pPr algn="ctr"/>
                      <a:r>
                        <a:rPr lang="en-GB" dirty="0"/>
                        <a:t>URLs Available (for organic reach)</a:t>
                      </a:r>
                    </a:p>
                  </a:txBody>
                  <a:tcPr>
                    <a:solidFill>
                      <a:schemeClr val="accent4">
                        <a:lumMod val="75000"/>
                      </a:schemeClr>
                    </a:solidFill>
                  </a:tcPr>
                </a:tc>
                <a:extLst>
                  <a:ext uri="{0D108BD9-81ED-4DB2-BD59-A6C34878D82A}">
                    <a16:rowId xmlns:a16="http://schemas.microsoft.com/office/drawing/2014/main" val="330425026"/>
                  </a:ext>
                </a:extLst>
              </a:tr>
              <a:tr h="356620">
                <a:tc>
                  <a:txBody>
                    <a:bodyPr/>
                    <a:lstStyle/>
                    <a:p>
                      <a:r>
                        <a:rPr lang="en-GB" sz="1500" dirty="0"/>
                        <a:t>Jetpack Jump</a:t>
                      </a:r>
                    </a:p>
                  </a:txBody>
                  <a:tcPr>
                    <a:solidFill>
                      <a:schemeClr val="accent4">
                        <a:lumMod val="40000"/>
                        <a:lumOff val="60000"/>
                      </a:schemeClr>
                    </a:solidFill>
                  </a:tcPr>
                </a:tc>
                <a:tc>
                  <a:txBody>
                    <a:bodyPr/>
                    <a:lstStyle/>
                    <a:p>
                      <a:r>
                        <a:rPr lang="en-GB" sz="1500" dirty="0"/>
                        <a:t>.com &amp; .co.uk</a:t>
                      </a:r>
                    </a:p>
                  </a:txBody>
                  <a:tcPr>
                    <a:solidFill>
                      <a:schemeClr val="accent4">
                        <a:lumMod val="40000"/>
                        <a:lumOff val="60000"/>
                      </a:schemeClr>
                    </a:solidFill>
                  </a:tcPr>
                </a:tc>
                <a:extLst>
                  <a:ext uri="{0D108BD9-81ED-4DB2-BD59-A6C34878D82A}">
                    <a16:rowId xmlns:a16="http://schemas.microsoft.com/office/drawing/2014/main" val="2248530155"/>
                  </a:ext>
                </a:extLst>
              </a:tr>
              <a:tr h="356620">
                <a:tc>
                  <a:txBody>
                    <a:bodyPr/>
                    <a:lstStyle/>
                    <a:p>
                      <a:r>
                        <a:rPr lang="en-GB" sz="1500" dirty="0"/>
                        <a:t>Draw It</a:t>
                      </a: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DrawItGame.co.uk, DrawItApp .com &amp; .co.uk</a:t>
                      </a:r>
                    </a:p>
                  </a:txBody>
                  <a:tcPr>
                    <a:solidFill>
                      <a:schemeClr val="accent4">
                        <a:lumMod val="40000"/>
                        <a:lumOff val="60000"/>
                      </a:schemeClr>
                    </a:solidFill>
                  </a:tcPr>
                </a:tc>
                <a:extLst>
                  <a:ext uri="{0D108BD9-81ED-4DB2-BD59-A6C34878D82A}">
                    <a16:rowId xmlns:a16="http://schemas.microsoft.com/office/drawing/2014/main" val="4204289959"/>
                  </a:ext>
                </a:extLst>
              </a:tr>
              <a:tr h="356620">
                <a:tc>
                  <a:txBody>
                    <a:bodyPr/>
                    <a:lstStyle/>
                    <a:p>
                      <a:r>
                        <a:rPr lang="en-GB" sz="1500" dirty="0"/>
                        <a:t>RocketSky</a:t>
                      </a:r>
                    </a:p>
                  </a:txBody>
                  <a:tcPr>
                    <a:solidFill>
                      <a:schemeClr val="accent4">
                        <a:lumMod val="40000"/>
                        <a:lumOff val="60000"/>
                      </a:schemeClr>
                    </a:solidFill>
                  </a:tcPr>
                </a:tc>
                <a:tc>
                  <a:txBody>
                    <a:bodyPr/>
                    <a:lstStyle/>
                    <a:p>
                      <a:r>
                        <a:rPr lang="en-GB" sz="1500" dirty="0"/>
                        <a:t>.co.uk, RocketSkyGame.com</a:t>
                      </a:r>
                    </a:p>
                  </a:txBody>
                  <a:tcPr>
                    <a:solidFill>
                      <a:schemeClr val="accent4">
                        <a:lumMod val="40000"/>
                        <a:lumOff val="60000"/>
                      </a:schemeClr>
                    </a:solidFill>
                  </a:tcPr>
                </a:tc>
                <a:extLst>
                  <a:ext uri="{0D108BD9-81ED-4DB2-BD59-A6C34878D82A}">
                    <a16:rowId xmlns:a16="http://schemas.microsoft.com/office/drawing/2014/main" val="2109230036"/>
                  </a:ext>
                </a:extLst>
              </a:tr>
              <a:tr h="356620">
                <a:tc>
                  <a:txBody>
                    <a:bodyPr/>
                    <a:lstStyle/>
                    <a:p>
                      <a:r>
                        <a:rPr lang="en-GB" sz="1500" dirty="0"/>
                        <a:t>Shootout 3d</a:t>
                      </a:r>
                    </a:p>
                  </a:txBody>
                  <a:tcPr>
                    <a:solidFill>
                      <a:schemeClr val="accent4">
                        <a:lumMod val="40000"/>
                        <a:lumOff val="60000"/>
                      </a:schemeClr>
                    </a:solidFill>
                  </a:tcPr>
                </a:tc>
                <a:tc>
                  <a:txBody>
                    <a:bodyPr/>
                    <a:lstStyle/>
                    <a:p>
                      <a:r>
                        <a:rPr lang="en-GB" sz="1500" dirty="0"/>
                        <a:t>.com &amp; .co.uk </a:t>
                      </a:r>
                    </a:p>
                  </a:txBody>
                  <a:tcPr>
                    <a:solidFill>
                      <a:schemeClr val="accent4">
                        <a:lumMod val="40000"/>
                        <a:lumOff val="60000"/>
                      </a:schemeClr>
                    </a:solidFill>
                  </a:tcPr>
                </a:tc>
                <a:extLst>
                  <a:ext uri="{0D108BD9-81ED-4DB2-BD59-A6C34878D82A}">
                    <a16:rowId xmlns:a16="http://schemas.microsoft.com/office/drawing/2014/main" val="1547911102"/>
                  </a:ext>
                </a:extLst>
              </a:tr>
              <a:tr h="356620">
                <a:tc>
                  <a:txBody>
                    <a:bodyPr/>
                    <a:lstStyle/>
                    <a:p>
                      <a:r>
                        <a:rPr lang="en-GB" sz="1500" dirty="0"/>
                        <a:t>Bake It</a:t>
                      </a: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BakeItGame .com &amp; .co.uk</a:t>
                      </a:r>
                    </a:p>
                  </a:txBody>
                  <a:tcPr>
                    <a:solidFill>
                      <a:schemeClr val="accent4">
                        <a:lumMod val="40000"/>
                        <a:lumOff val="60000"/>
                      </a:schemeClr>
                    </a:solidFill>
                  </a:tcPr>
                </a:tc>
                <a:extLst>
                  <a:ext uri="{0D108BD9-81ED-4DB2-BD59-A6C34878D82A}">
                    <a16:rowId xmlns:a16="http://schemas.microsoft.com/office/drawing/2014/main" val="175347391"/>
                  </a:ext>
                </a:extLst>
              </a:tr>
              <a:tr h="356620">
                <a:tc>
                  <a:txBody>
                    <a:bodyPr/>
                    <a:lstStyle/>
                    <a:p>
                      <a:r>
                        <a:rPr lang="en-GB" sz="1500" dirty="0"/>
                        <a:t>Line Up - drawthecriminal</a:t>
                      </a: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.com &amp; .co.uk</a:t>
                      </a:r>
                    </a:p>
                  </a:txBody>
                  <a:tcPr>
                    <a:solidFill>
                      <a:schemeClr val="accent4">
                        <a:lumMod val="40000"/>
                        <a:lumOff val="60000"/>
                      </a:schemeClr>
                    </a:solidFill>
                  </a:tcPr>
                </a:tc>
                <a:extLst>
                  <a:ext uri="{0D108BD9-81ED-4DB2-BD59-A6C34878D82A}">
                    <a16:rowId xmlns:a16="http://schemas.microsoft.com/office/drawing/2014/main" val="2897603991"/>
                  </a:ext>
                </a:extLst>
              </a:tr>
              <a:tr h="307768">
                <a:tc>
                  <a:txBody>
                    <a:bodyPr/>
                    <a:lstStyle/>
                    <a:p>
                      <a:r>
                        <a:rPr lang="en-GB" sz="1500" dirty="0"/>
                        <a:t>Lets Be Cops</a:t>
                      </a:r>
                    </a:p>
                  </a:txBody>
                  <a:tcPr>
                    <a:solidFill>
                      <a:schemeClr val="accent4">
                        <a:lumMod val="40000"/>
                        <a:lumOff val="60000"/>
                      </a:schemeClr>
                    </a:solidFill>
                  </a:tcPr>
                </a:tc>
                <a:tc>
                  <a:txBody>
                    <a:bodyPr/>
                    <a:lstStyle/>
                    <a:p>
                      <a:r>
                        <a:rPr lang="en-GB" sz="1500" dirty="0"/>
                        <a:t>.co.uk &amp; LetsBeCopsGame.com</a:t>
                      </a:r>
                    </a:p>
                  </a:txBody>
                  <a:tcPr>
                    <a:solidFill>
                      <a:schemeClr val="accent4">
                        <a:lumMod val="40000"/>
                        <a:lumOff val="60000"/>
                      </a:schemeClr>
                    </a:solidFill>
                  </a:tcPr>
                </a:tc>
                <a:extLst>
                  <a:ext uri="{0D108BD9-81ED-4DB2-BD59-A6C34878D82A}">
                    <a16:rowId xmlns:a16="http://schemas.microsoft.com/office/drawing/2014/main" val="3353078043"/>
                  </a:ext>
                </a:extLst>
              </a:tr>
              <a:tr h="307768">
                <a:tc>
                  <a:txBody>
                    <a:bodyPr/>
                    <a:lstStyle/>
                    <a:p>
                      <a:r>
                        <a:rPr lang="en-GB" sz="1500" dirty="0"/>
                        <a:t>Teacher Simulator</a:t>
                      </a: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.com &amp; .co.uk</a:t>
                      </a:r>
                    </a:p>
                  </a:txBody>
                  <a:tcPr>
                    <a:solidFill>
                      <a:schemeClr val="accent4">
                        <a:lumMod val="40000"/>
                        <a:lumOff val="60000"/>
                      </a:schemeClr>
                    </a:solidFill>
                  </a:tcPr>
                </a:tc>
                <a:extLst>
                  <a:ext uri="{0D108BD9-81ED-4DB2-BD59-A6C34878D82A}">
                    <a16:rowId xmlns:a16="http://schemas.microsoft.com/office/drawing/2014/main" val="1505035008"/>
                  </a:ext>
                </a:extLst>
              </a:tr>
              <a:tr h="307768">
                <a:tc>
                  <a:txBody>
                    <a:bodyPr/>
                    <a:lstStyle/>
                    <a:p>
                      <a:r>
                        <a:rPr lang="en-GB" sz="1500" dirty="0"/>
                        <a:t>Off The Rails</a:t>
                      </a: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OffTheRailsGame .com &amp; .co.uk</a:t>
                      </a:r>
                    </a:p>
                  </a:txBody>
                  <a:tcPr>
                    <a:solidFill>
                      <a:schemeClr val="accent4">
                        <a:lumMod val="40000"/>
                        <a:lumOff val="60000"/>
                      </a:schemeClr>
                    </a:solidFill>
                  </a:tcPr>
                </a:tc>
                <a:extLst>
                  <a:ext uri="{0D108BD9-81ED-4DB2-BD59-A6C34878D82A}">
                    <a16:rowId xmlns:a16="http://schemas.microsoft.com/office/drawing/2014/main" val="115419361"/>
                  </a:ext>
                </a:extLst>
              </a:tr>
              <a:tr h="307768">
                <a:tc>
                  <a:txBody>
                    <a:bodyPr/>
                    <a:lstStyle/>
                    <a:p>
                      <a:r>
                        <a:rPr lang="en-GB" sz="1500" dirty="0"/>
                        <a:t>MakeoverStudio3D</a:t>
                      </a: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.com &amp; .co.uk </a:t>
                      </a:r>
                    </a:p>
                  </a:txBody>
                  <a:tcPr>
                    <a:solidFill>
                      <a:schemeClr val="accent4">
                        <a:lumMod val="40000"/>
                        <a:lumOff val="60000"/>
                      </a:schemeClr>
                    </a:solidFill>
                  </a:tcPr>
                </a:tc>
                <a:extLst>
                  <a:ext uri="{0D108BD9-81ED-4DB2-BD59-A6C34878D82A}">
                    <a16:rowId xmlns:a16="http://schemas.microsoft.com/office/drawing/2014/main" val="501258836"/>
                  </a:ext>
                </a:extLst>
              </a:tr>
              <a:tr h="307768">
                <a:tc>
                  <a:txBody>
                    <a:bodyPr/>
                    <a:lstStyle/>
                    <a:p>
                      <a:r>
                        <a:rPr lang="en-GB" sz="1500" dirty="0"/>
                        <a:t>SneakThief3D</a:t>
                      </a:r>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t>.com &amp; .co.uk </a:t>
                      </a:r>
                    </a:p>
                  </a:txBody>
                  <a:tcPr>
                    <a:solidFill>
                      <a:schemeClr val="accent4">
                        <a:lumMod val="40000"/>
                        <a:lumOff val="60000"/>
                      </a:schemeClr>
                    </a:solidFill>
                  </a:tcPr>
                </a:tc>
                <a:extLst>
                  <a:ext uri="{0D108BD9-81ED-4DB2-BD59-A6C34878D82A}">
                    <a16:rowId xmlns:a16="http://schemas.microsoft.com/office/drawing/2014/main" val="1016543419"/>
                  </a:ext>
                </a:extLst>
              </a:tr>
              <a:tr h="307768">
                <a:tc>
                  <a:txBody>
                    <a:bodyPr/>
                    <a:lstStyle/>
                    <a:p>
                      <a:r>
                        <a:rPr lang="en-GB" sz="1500" dirty="0"/>
                        <a:t>Die By The Blade</a:t>
                      </a:r>
                    </a:p>
                  </a:txBody>
                  <a:tcPr>
                    <a:solidFill>
                      <a:schemeClr val="accent4">
                        <a:lumMod val="40000"/>
                        <a:lumOff val="60000"/>
                      </a:schemeClr>
                    </a:solidFill>
                  </a:tcPr>
                </a:tc>
                <a:tc>
                  <a:txBody>
                    <a:bodyPr/>
                    <a:lstStyle/>
                    <a:p>
                      <a:r>
                        <a:rPr lang="en-GB" sz="1500" dirty="0"/>
                        <a:t>.co.uk</a:t>
                      </a:r>
                    </a:p>
                  </a:txBody>
                  <a:tcPr>
                    <a:solidFill>
                      <a:schemeClr val="accent4">
                        <a:lumMod val="40000"/>
                        <a:lumOff val="60000"/>
                      </a:schemeClr>
                    </a:solidFill>
                  </a:tcPr>
                </a:tc>
                <a:extLst>
                  <a:ext uri="{0D108BD9-81ED-4DB2-BD59-A6C34878D82A}">
                    <a16:rowId xmlns:a16="http://schemas.microsoft.com/office/drawing/2014/main" val="3094836649"/>
                  </a:ext>
                </a:extLst>
              </a:tr>
              <a:tr h="307768">
                <a:tc>
                  <a:txBody>
                    <a:bodyPr/>
                    <a:lstStyle/>
                    <a:p>
                      <a:r>
                        <a:rPr lang="en-GB" sz="1500" dirty="0"/>
                        <a:t>Robobeat</a:t>
                      </a:r>
                    </a:p>
                  </a:txBody>
                  <a:tcPr>
                    <a:solidFill>
                      <a:schemeClr val="accent4">
                        <a:lumMod val="40000"/>
                        <a:lumOff val="60000"/>
                      </a:schemeClr>
                    </a:solidFill>
                  </a:tcPr>
                </a:tc>
                <a:tc>
                  <a:txBody>
                    <a:bodyPr/>
                    <a:lstStyle/>
                    <a:p>
                      <a:r>
                        <a:rPr lang="en-GB" sz="1500" dirty="0"/>
                        <a:t>.co.uk available, .com premium (£2k)</a:t>
                      </a:r>
                    </a:p>
                  </a:txBody>
                  <a:tcPr>
                    <a:solidFill>
                      <a:schemeClr val="accent4">
                        <a:lumMod val="40000"/>
                        <a:lumOff val="60000"/>
                      </a:schemeClr>
                    </a:solidFill>
                  </a:tcPr>
                </a:tc>
                <a:extLst>
                  <a:ext uri="{0D108BD9-81ED-4DB2-BD59-A6C34878D82A}">
                    <a16:rowId xmlns:a16="http://schemas.microsoft.com/office/drawing/2014/main" val="2967856959"/>
                  </a:ext>
                </a:extLst>
              </a:tr>
            </a:tbl>
          </a:graphicData>
        </a:graphic>
      </p:graphicFrame>
      <p:pic>
        <p:nvPicPr>
          <p:cNvPr id="4" name="Picture 3">
            <a:extLst>
              <a:ext uri="{FF2B5EF4-FFF2-40B4-BE49-F238E27FC236}">
                <a16:creationId xmlns:a16="http://schemas.microsoft.com/office/drawing/2014/main" id="{E6223162-C674-4777-0AD5-0E245C02ECF1}"/>
              </a:ext>
            </a:extLst>
          </p:cNvPr>
          <p:cNvPicPr>
            <a:picLocks noChangeAspect="1"/>
          </p:cNvPicPr>
          <p:nvPr/>
        </p:nvPicPr>
        <p:blipFill>
          <a:blip r:embed="rId3"/>
          <a:stretch>
            <a:fillRect/>
          </a:stretch>
        </p:blipFill>
        <p:spPr>
          <a:xfrm>
            <a:off x="1" y="0"/>
            <a:ext cx="2484938" cy="6858000"/>
          </a:xfrm>
          <a:prstGeom prst="rect">
            <a:avLst/>
          </a:prstGeom>
        </p:spPr>
      </p:pic>
      <p:sp>
        <p:nvSpPr>
          <p:cNvPr id="5" name="Oval 4">
            <a:extLst>
              <a:ext uri="{FF2B5EF4-FFF2-40B4-BE49-F238E27FC236}">
                <a16:creationId xmlns:a16="http://schemas.microsoft.com/office/drawing/2014/main" id="{73E4CA15-3E01-A96C-6C2A-CE6799253815}"/>
              </a:ext>
            </a:extLst>
          </p:cNvPr>
          <p:cNvSpPr/>
          <p:nvPr/>
        </p:nvSpPr>
        <p:spPr>
          <a:xfrm rot="337332">
            <a:off x="10102079" y="4273870"/>
            <a:ext cx="1634289" cy="17015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Buy Them Now!</a:t>
            </a:r>
          </a:p>
        </p:txBody>
      </p:sp>
    </p:spTree>
    <p:extLst>
      <p:ext uri="{BB962C8B-B14F-4D97-AF65-F5344CB8AC3E}">
        <p14:creationId xmlns:p14="http://schemas.microsoft.com/office/powerpoint/2010/main" val="722349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2083520" y="3066556"/>
            <a:ext cx="10108480" cy="584775"/>
          </a:xfrm>
          <a:prstGeom prst="rect">
            <a:avLst/>
          </a:prstGeom>
          <a:noFill/>
        </p:spPr>
        <p:txBody>
          <a:bodyPr wrap="square" rtlCol="0">
            <a:spAutoFit/>
          </a:bodyPr>
          <a:lstStyle/>
          <a:p>
            <a:pPr algn="ctr"/>
            <a:r>
              <a:rPr lang="en-GB" sz="3200" b="1" dirty="0"/>
              <a:t>Q &amp; A</a:t>
            </a:r>
          </a:p>
        </p:txBody>
      </p:sp>
      <p:pic>
        <p:nvPicPr>
          <p:cNvPr id="3" name="Picture 2">
            <a:extLst>
              <a:ext uri="{FF2B5EF4-FFF2-40B4-BE49-F238E27FC236}">
                <a16:creationId xmlns:a16="http://schemas.microsoft.com/office/drawing/2014/main" id="{D41753DD-F249-15EA-C695-38F04A26D757}"/>
              </a:ext>
            </a:extLst>
          </p:cNvPr>
          <p:cNvPicPr>
            <a:picLocks noChangeAspect="1"/>
          </p:cNvPicPr>
          <p:nvPr/>
        </p:nvPicPr>
        <p:blipFill>
          <a:blip r:embed="rId3"/>
          <a:stretch>
            <a:fillRect/>
          </a:stretch>
        </p:blipFill>
        <p:spPr>
          <a:xfrm>
            <a:off x="0" y="34229"/>
            <a:ext cx="2083520" cy="6858000"/>
          </a:xfrm>
          <a:prstGeom prst="rect">
            <a:avLst/>
          </a:prstGeom>
        </p:spPr>
      </p:pic>
    </p:spTree>
    <p:extLst>
      <p:ext uri="{BB962C8B-B14F-4D97-AF65-F5344CB8AC3E}">
        <p14:creationId xmlns:p14="http://schemas.microsoft.com/office/powerpoint/2010/main" val="4192544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8126" y="3066556"/>
            <a:ext cx="12183874" cy="584775"/>
          </a:xfrm>
          <a:prstGeom prst="rect">
            <a:avLst/>
          </a:prstGeom>
          <a:noFill/>
        </p:spPr>
        <p:txBody>
          <a:bodyPr wrap="square" rtlCol="0">
            <a:spAutoFit/>
          </a:bodyPr>
          <a:lstStyle/>
          <a:p>
            <a:pPr algn="ctr"/>
            <a:r>
              <a:rPr lang="en-GB" sz="3200" b="1" dirty="0"/>
              <a:t>Appendix</a:t>
            </a:r>
          </a:p>
        </p:txBody>
      </p:sp>
    </p:spTree>
    <p:extLst>
      <p:ext uri="{BB962C8B-B14F-4D97-AF65-F5344CB8AC3E}">
        <p14:creationId xmlns:p14="http://schemas.microsoft.com/office/powerpoint/2010/main" val="216511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524000" y="6520260"/>
            <a:ext cx="9144000" cy="365125"/>
          </a:xfrm>
          <a:prstGeom prst="rect">
            <a:avLst/>
          </a:prstGeom>
        </p:spPr>
        <p:txBody>
          <a:bodyPr/>
          <a:lstStyle/>
          <a:p>
            <a:r>
              <a:rPr lang="en-GB" sz="900" dirty="0">
                <a:solidFill>
                  <a:schemeClr val="bg1"/>
                </a:solidFill>
              </a:rPr>
              <a:t>Harry Lang 10th December 2014, 1 Old Town, Clapham, London, SW40JT. All Rights Reserved</a:t>
            </a:r>
          </a:p>
        </p:txBody>
      </p:sp>
      <p:sp>
        <p:nvSpPr>
          <p:cNvPr id="4" name="TextBox 3"/>
          <p:cNvSpPr txBox="1"/>
          <p:nvPr/>
        </p:nvSpPr>
        <p:spPr>
          <a:xfrm>
            <a:off x="591080" y="674400"/>
            <a:ext cx="10943164" cy="6894195"/>
          </a:xfrm>
          <a:prstGeom prst="rect">
            <a:avLst/>
          </a:prstGeom>
          <a:noFill/>
        </p:spPr>
        <p:txBody>
          <a:bodyPr wrap="square" rtlCol="0">
            <a:spAutoFit/>
          </a:bodyPr>
          <a:lstStyle/>
          <a:p>
            <a:pPr algn="l"/>
            <a:r>
              <a:rPr lang="en-GB" sz="1400" b="0" i="0" dirty="0">
                <a:solidFill>
                  <a:srgbClr val="29304A"/>
                </a:solidFill>
                <a:effectLst/>
                <a:latin typeface="+mj-lt"/>
              </a:rPr>
              <a:t>According to Facebook’s </a:t>
            </a:r>
            <a:r>
              <a:rPr lang="en-GB" sz="1400" b="0" i="0" u="none" strike="noStrike" dirty="0">
                <a:solidFill>
                  <a:srgbClr val="5D1EC3"/>
                </a:solidFill>
                <a:effectLst/>
                <a:latin typeface="+mj-lt"/>
                <a:hlinkClick r:id="rId3"/>
              </a:rPr>
              <a:t>hyper-casual games report</a:t>
            </a:r>
            <a:r>
              <a:rPr lang="en-GB" sz="1400" b="0" i="0" dirty="0">
                <a:solidFill>
                  <a:srgbClr val="29304A"/>
                </a:solidFill>
                <a:effectLst/>
                <a:latin typeface="+mj-lt"/>
              </a:rPr>
              <a:t>, the main 7 reasons why people play hyper-casual games are: -</a:t>
            </a:r>
          </a:p>
          <a:p>
            <a:pPr algn="l"/>
            <a:endParaRPr lang="en-GB" sz="1400" b="0" i="0" dirty="0">
              <a:solidFill>
                <a:srgbClr val="29304A"/>
              </a:solidFill>
              <a:effectLst/>
              <a:latin typeface="+mj-lt"/>
            </a:endParaRPr>
          </a:p>
          <a:p>
            <a:pPr marL="457200" indent="-457200" algn="l">
              <a:buFont typeface="+mj-lt"/>
              <a:buAutoNum type="arabicPeriod"/>
            </a:pPr>
            <a:r>
              <a:rPr lang="en-GB" sz="1400" b="0" i="0" dirty="0">
                <a:solidFill>
                  <a:srgbClr val="29304A"/>
                </a:solidFill>
                <a:effectLst/>
                <a:latin typeface="+mj-lt"/>
              </a:rPr>
              <a:t>To alleviate stress</a:t>
            </a:r>
          </a:p>
          <a:p>
            <a:pPr marL="457200" indent="-457200" algn="l">
              <a:buFont typeface="+mj-lt"/>
              <a:buAutoNum type="arabicPeriod"/>
            </a:pPr>
            <a:r>
              <a:rPr lang="en-GB" sz="1400" b="0" i="0" dirty="0">
                <a:solidFill>
                  <a:srgbClr val="29304A"/>
                </a:solidFill>
                <a:effectLst/>
                <a:latin typeface="+mj-lt"/>
              </a:rPr>
              <a:t>To pass time</a:t>
            </a:r>
          </a:p>
          <a:p>
            <a:pPr marL="457200" indent="-457200" algn="l">
              <a:buFont typeface="+mj-lt"/>
              <a:buAutoNum type="arabicPeriod"/>
            </a:pPr>
            <a:r>
              <a:rPr lang="en-GB" sz="1400" b="0" i="0" dirty="0">
                <a:solidFill>
                  <a:srgbClr val="29304A"/>
                </a:solidFill>
                <a:effectLst/>
                <a:latin typeface="+mj-lt"/>
              </a:rPr>
              <a:t>The feeling of accomplishment after completing a challenge</a:t>
            </a:r>
          </a:p>
          <a:p>
            <a:pPr marL="457200" indent="-457200" algn="l">
              <a:buFont typeface="+mj-lt"/>
              <a:buAutoNum type="arabicPeriod"/>
            </a:pPr>
            <a:r>
              <a:rPr lang="en-GB" sz="1400" b="0" i="0" dirty="0">
                <a:solidFill>
                  <a:srgbClr val="29304A"/>
                </a:solidFill>
                <a:effectLst/>
                <a:latin typeface="+mj-lt"/>
              </a:rPr>
              <a:t>To dive into another world or character</a:t>
            </a:r>
          </a:p>
          <a:p>
            <a:pPr marL="457200" indent="-457200" algn="l">
              <a:buFont typeface="+mj-lt"/>
              <a:buAutoNum type="arabicPeriod"/>
            </a:pPr>
            <a:r>
              <a:rPr lang="en-GB" sz="1400" b="0" i="0" dirty="0">
                <a:solidFill>
                  <a:srgbClr val="29304A"/>
                </a:solidFill>
                <a:effectLst/>
                <a:latin typeface="+mj-lt"/>
              </a:rPr>
              <a:t>They are impressed by something unique</a:t>
            </a:r>
          </a:p>
          <a:p>
            <a:pPr marL="457200" indent="-457200" algn="l">
              <a:buFont typeface="+mj-lt"/>
              <a:buAutoNum type="arabicPeriod"/>
            </a:pPr>
            <a:r>
              <a:rPr lang="en-GB" sz="1400" b="0" i="0" dirty="0">
                <a:solidFill>
                  <a:srgbClr val="29304A"/>
                </a:solidFill>
                <a:effectLst/>
                <a:latin typeface="+mj-lt"/>
              </a:rPr>
              <a:t>To nurture something unique about them</a:t>
            </a:r>
          </a:p>
          <a:p>
            <a:pPr marL="457200" indent="-457200" algn="l">
              <a:buFont typeface="+mj-lt"/>
              <a:buAutoNum type="arabicPeriod"/>
            </a:pPr>
            <a:r>
              <a:rPr lang="en-GB" sz="1400" b="0" i="0" dirty="0">
                <a:solidFill>
                  <a:srgbClr val="29304A"/>
                </a:solidFill>
                <a:effectLst/>
                <a:latin typeface="+mj-lt"/>
              </a:rPr>
              <a:t>As a connection to something they are passionate about in real life</a:t>
            </a:r>
          </a:p>
          <a:p>
            <a:pPr marL="457200" indent="-457200" algn="l">
              <a:buFont typeface="+mj-lt"/>
              <a:buAutoNum type="arabicPeriod"/>
            </a:pPr>
            <a:endParaRPr lang="en-GB" sz="1400" dirty="0">
              <a:solidFill>
                <a:srgbClr val="29304A"/>
              </a:solidFill>
              <a:latin typeface="+mj-lt"/>
            </a:endParaRPr>
          </a:p>
          <a:p>
            <a:pPr algn="l"/>
            <a:r>
              <a:rPr lang="en-GB" sz="1400" b="1" dirty="0">
                <a:solidFill>
                  <a:srgbClr val="29304A"/>
                </a:solidFill>
                <a:latin typeface="+mj-lt"/>
              </a:rPr>
              <a:t>Trends in Mobile Gaming</a:t>
            </a:r>
          </a:p>
          <a:p>
            <a:pPr algn="l"/>
            <a:r>
              <a:rPr lang="en-GB" sz="1400" b="0" i="0" dirty="0">
                <a:solidFill>
                  <a:srgbClr val="29304A"/>
                </a:solidFill>
                <a:effectLst/>
                <a:latin typeface="+mj-lt"/>
              </a:rPr>
              <a:t>miHoYo’s </a:t>
            </a:r>
            <a:r>
              <a:rPr lang="en-GB" sz="1400" b="0" i="0" u="none" strike="noStrike" dirty="0">
                <a:solidFill>
                  <a:srgbClr val="5D1EC3"/>
                </a:solidFill>
                <a:effectLst/>
                <a:latin typeface="+mj-lt"/>
                <a:hlinkClick r:id="rId4"/>
              </a:rPr>
              <a:t>Genshin Impact</a:t>
            </a:r>
            <a:r>
              <a:rPr lang="en-GB" sz="1400" u="none" strike="noStrike" dirty="0">
                <a:solidFill>
                  <a:srgbClr val="29304A"/>
                </a:solidFill>
                <a:latin typeface="+mj-lt"/>
              </a:rPr>
              <a:t> </a:t>
            </a:r>
            <a:r>
              <a:rPr lang="en-GB" sz="1400" b="0" i="0" dirty="0">
                <a:solidFill>
                  <a:srgbClr val="29304A"/>
                </a:solidFill>
                <a:effectLst/>
                <a:latin typeface="+mj-lt"/>
              </a:rPr>
              <a:t>was downloaded 15 million times and earned </a:t>
            </a:r>
            <a:r>
              <a:rPr lang="en-GB" sz="1400" b="1" i="0" dirty="0">
                <a:solidFill>
                  <a:srgbClr val="29304A"/>
                </a:solidFill>
                <a:effectLst/>
                <a:latin typeface="+mj-lt"/>
              </a:rPr>
              <a:t>more than $150 million in revenue in month 1 (2020).</a:t>
            </a:r>
            <a:endParaRPr lang="en-GB" sz="1400" b="0" i="0" dirty="0">
              <a:solidFill>
                <a:srgbClr val="29304A"/>
              </a:solidFill>
              <a:effectLst/>
              <a:latin typeface="+mj-lt"/>
            </a:endParaRPr>
          </a:p>
          <a:p>
            <a:pPr algn="l"/>
            <a:r>
              <a:rPr lang="en-GB" sz="1400" b="0" i="0" dirty="0">
                <a:solidFill>
                  <a:srgbClr val="29304A"/>
                </a:solidFill>
                <a:effectLst/>
                <a:latin typeface="+mj-lt"/>
              </a:rPr>
              <a:t>Superior graphics, open-world gameplay, and gacha-style monetization plus the game experience is exactly the same as on PC or consoles. miHoYo managed to bring incredible single-player mechanics from AAA PC and console games to the small screens.</a:t>
            </a:r>
          </a:p>
          <a:p>
            <a:pPr algn="l"/>
            <a:endParaRPr lang="en-GB" sz="1400" dirty="0">
              <a:solidFill>
                <a:srgbClr val="29304A"/>
              </a:solidFill>
              <a:latin typeface="+mj-lt"/>
            </a:endParaRPr>
          </a:p>
          <a:p>
            <a:pPr algn="l"/>
            <a:r>
              <a:rPr lang="en-GB" sz="1400" b="1" i="0" dirty="0">
                <a:solidFill>
                  <a:srgbClr val="29304A"/>
                </a:solidFill>
                <a:effectLst/>
                <a:latin typeface="+mj-lt"/>
              </a:rPr>
              <a:t>Subscription Gaming</a:t>
            </a:r>
          </a:p>
          <a:p>
            <a:pPr algn="l"/>
            <a:r>
              <a:rPr lang="en-GB" sz="1400" dirty="0">
                <a:solidFill>
                  <a:srgbClr val="29304A"/>
                </a:solidFill>
                <a:latin typeface="+mj-lt"/>
              </a:rPr>
              <a:t>M</a:t>
            </a:r>
            <a:r>
              <a:rPr lang="en-GB" sz="1400" i="0" dirty="0">
                <a:solidFill>
                  <a:srgbClr val="29304A"/>
                </a:solidFill>
                <a:effectLst/>
                <a:latin typeface="+mj-lt"/>
              </a:rPr>
              <a:t>ore games to offer subscriptions as a monetization model, which is why this is a mobile game market trend worth mentioning.</a:t>
            </a:r>
          </a:p>
          <a:p>
            <a:pPr algn="l"/>
            <a:r>
              <a:rPr lang="en-GB" sz="1400" i="0" dirty="0">
                <a:solidFill>
                  <a:srgbClr val="29304A"/>
                </a:solidFill>
                <a:effectLst/>
                <a:latin typeface="+mj-lt"/>
              </a:rPr>
              <a:t>Some examples of subscriptions in mobile games are:</a:t>
            </a:r>
          </a:p>
          <a:p>
            <a:pPr marL="285750" indent="-285750" algn="l">
              <a:buFont typeface="Arial" panose="020B0604020202020204" pitchFamily="34" charset="0"/>
              <a:buChar char="•"/>
            </a:pPr>
            <a:r>
              <a:rPr lang="en-GB" sz="1400" i="0" dirty="0">
                <a:solidFill>
                  <a:srgbClr val="29304A"/>
                </a:solidFill>
                <a:effectLst/>
                <a:latin typeface="+mj-lt"/>
              </a:rPr>
              <a:t>Battle passes (e.g., Fortnite, PUBG Mobile)</a:t>
            </a:r>
          </a:p>
          <a:p>
            <a:pPr marL="285750" indent="-285750" algn="l">
              <a:buFont typeface="Arial" panose="020B0604020202020204" pitchFamily="34" charset="0"/>
              <a:buChar char="•"/>
            </a:pPr>
            <a:r>
              <a:rPr lang="en-GB" sz="1400" i="0" dirty="0">
                <a:solidFill>
                  <a:srgbClr val="29304A"/>
                </a:solidFill>
                <a:effectLst/>
                <a:latin typeface="+mj-lt"/>
              </a:rPr>
              <a:t>Booster subscriptions (e.g., Boom Beach)</a:t>
            </a:r>
          </a:p>
          <a:p>
            <a:pPr marL="285750" indent="-285750" algn="l">
              <a:buFont typeface="Arial" panose="020B0604020202020204" pitchFamily="34" charset="0"/>
              <a:buChar char="•"/>
            </a:pPr>
            <a:r>
              <a:rPr lang="en-GB" sz="1400" i="0" dirty="0">
                <a:solidFill>
                  <a:srgbClr val="29304A"/>
                </a:solidFill>
                <a:effectLst/>
                <a:latin typeface="+mj-lt"/>
              </a:rPr>
              <a:t>VIP access (e.g., Wheel of Fortune)</a:t>
            </a:r>
          </a:p>
          <a:p>
            <a:pPr marL="285750" indent="-285750" algn="l">
              <a:buFont typeface="Arial" panose="020B0604020202020204" pitchFamily="34" charset="0"/>
              <a:buChar char="•"/>
            </a:pPr>
            <a:r>
              <a:rPr lang="en-GB" sz="1400" i="0" dirty="0">
                <a:solidFill>
                  <a:srgbClr val="29304A"/>
                </a:solidFill>
                <a:effectLst/>
                <a:latin typeface="+mj-lt"/>
              </a:rPr>
              <a:t>“Remove ads” subscription (e.g., Sand Balls)</a:t>
            </a:r>
          </a:p>
          <a:p>
            <a:pPr algn="l">
              <a:buFont typeface="Arial" panose="020B0604020202020204" pitchFamily="34" charset="0"/>
              <a:buChar char="•"/>
            </a:pPr>
            <a:endParaRPr lang="en-GB" sz="1400" i="0" dirty="0">
              <a:solidFill>
                <a:srgbClr val="29304A"/>
              </a:solidFill>
              <a:effectLst/>
              <a:latin typeface="+mj-lt"/>
            </a:endParaRPr>
          </a:p>
          <a:p>
            <a:pPr algn="l"/>
            <a:r>
              <a:rPr lang="en-GB" sz="1400" i="0" dirty="0">
                <a:solidFill>
                  <a:srgbClr val="29304A"/>
                </a:solidFill>
                <a:effectLst/>
                <a:latin typeface="+mj-lt"/>
              </a:rPr>
              <a:t>Subscriptions are usually an additional monetization model </a:t>
            </a:r>
            <a:r>
              <a:rPr lang="en-GB" sz="1400" b="0" i="0" dirty="0">
                <a:solidFill>
                  <a:srgbClr val="29304A"/>
                </a:solidFill>
                <a:effectLst/>
                <a:latin typeface="+mj-lt"/>
              </a:rPr>
              <a:t>and are most commonly used alongside </a:t>
            </a:r>
          </a:p>
          <a:p>
            <a:pPr algn="l"/>
            <a:r>
              <a:rPr lang="en-GB" sz="1400" b="0" i="0" dirty="0">
                <a:solidFill>
                  <a:srgbClr val="29304A"/>
                </a:solidFill>
                <a:effectLst/>
                <a:latin typeface="+mj-lt"/>
              </a:rPr>
              <a:t>in-app purchases.</a:t>
            </a:r>
          </a:p>
          <a:p>
            <a:pPr algn="l"/>
            <a:endParaRPr lang="en-GB" b="0" i="0" dirty="0">
              <a:solidFill>
                <a:srgbClr val="29304A"/>
              </a:solidFill>
              <a:effectLst/>
              <a:latin typeface="Inter"/>
            </a:endParaRPr>
          </a:p>
          <a:p>
            <a:pPr algn="l"/>
            <a:endParaRPr lang="en-GB" b="0" i="0" dirty="0">
              <a:solidFill>
                <a:srgbClr val="29304A"/>
              </a:solidFill>
              <a:effectLst/>
            </a:endParaRPr>
          </a:p>
          <a:p>
            <a:pPr marL="342900" indent="-342900" algn="l">
              <a:buFont typeface="+mj-lt"/>
              <a:buAutoNum type="arabicPeriod"/>
            </a:pPr>
            <a:endParaRPr lang="en-GB" sz="1400" dirty="0">
              <a:solidFill>
                <a:srgbClr val="29304A"/>
              </a:solidFill>
              <a:latin typeface="Inter"/>
            </a:endParaRPr>
          </a:p>
          <a:p>
            <a:pPr algn="l">
              <a:buFont typeface="Arial" panose="020B0604020202020204" pitchFamily="34" charset="0"/>
              <a:buChar char="•"/>
            </a:pPr>
            <a:endParaRPr lang="en-GB" sz="1400" b="0" i="0" dirty="0">
              <a:solidFill>
                <a:srgbClr val="29304A"/>
              </a:solidFill>
              <a:effectLst/>
              <a:latin typeface="Inter"/>
            </a:endParaRPr>
          </a:p>
        </p:txBody>
      </p:sp>
      <p:sp>
        <p:nvSpPr>
          <p:cNvPr id="7" name="TextBox 6">
            <a:extLst>
              <a:ext uri="{FF2B5EF4-FFF2-40B4-BE49-F238E27FC236}">
                <a16:creationId xmlns:a16="http://schemas.microsoft.com/office/drawing/2014/main" id="{D5162105-6D1D-4E73-B14B-BB6F2AA48F4C}"/>
              </a:ext>
            </a:extLst>
          </p:cNvPr>
          <p:cNvSpPr txBox="1"/>
          <p:nvPr/>
        </p:nvSpPr>
        <p:spPr>
          <a:xfrm>
            <a:off x="4052888" y="93413"/>
            <a:ext cx="7845849" cy="523220"/>
          </a:xfrm>
          <a:prstGeom prst="rect">
            <a:avLst/>
          </a:prstGeom>
          <a:noFill/>
        </p:spPr>
        <p:txBody>
          <a:bodyPr wrap="square" rtlCol="0">
            <a:spAutoFit/>
          </a:bodyPr>
          <a:lstStyle/>
          <a:p>
            <a:pPr algn="r"/>
            <a:r>
              <a:rPr lang="en-GB" sz="2800" b="1" dirty="0"/>
              <a:t>Trends in Mobile Gaming</a:t>
            </a:r>
          </a:p>
        </p:txBody>
      </p:sp>
    </p:spTree>
    <p:extLst>
      <p:ext uri="{BB962C8B-B14F-4D97-AF65-F5344CB8AC3E}">
        <p14:creationId xmlns:p14="http://schemas.microsoft.com/office/powerpoint/2010/main" val="238273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524000" y="6520260"/>
            <a:ext cx="9144000" cy="365125"/>
          </a:xfrm>
          <a:prstGeom prst="rect">
            <a:avLst/>
          </a:prstGeom>
        </p:spPr>
        <p:txBody>
          <a:bodyPr/>
          <a:lstStyle/>
          <a:p>
            <a:r>
              <a:rPr lang="en-GB" sz="900" dirty="0">
                <a:solidFill>
                  <a:schemeClr val="bg1"/>
                </a:solidFill>
              </a:rPr>
              <a:t>Harry Lang 10th December 2014, 1 Old Town, Clapham, London, SW40JT. All Rights Reserved</a:t>
            </a:r>
          </a:p>
        </p:txBody>
      </p:sp>
      <p:sp>
        <p:nvSpPr>
          <p:cNvPr id="4" name="TextBox 3"/>
          <p:cNvSpPr txBox="1"/>
          <p:nvPr/>
        </p:nvSpPr>
        <p:spPr>
          <a:xfrm>
            <a:off x="1260144" y="1120227"/>
            <a:ext cx="9066663" cy="5478423"/>
          </a:xfrm>
          <a:prstGeom prst="rect">
            <a:avLst/>
          </a:prstGeom>
          <a:noFill/>
        </p:spPr>
        <p:txBody>
          <a:bodyPr wrap="square" rtlCol="0">
            <a:spAutoFit/>
          </a:bodyPr>
          <a:lstStyle/>
          <a:p>
            <a:pPr algn="l"/>
            <a:r>
              <a:rPr lang="en-GB" sz="1600" b="1" i="0" dirty="0">
                <a:solidFill>
                  <a:srgbClr val="29304A"/>
                </a:solidFill>
                <a:effectLst/>
              </a:rPr>
              <a:t>Market Opportunity &amp; Growth</a:t>
            </a:r>
          </a:p>
          <a:p>
            <a:pPr algn="l"/>
            <a:endParaRPr lang="en-GB" sz="1600" b="0" i="0" dirty="0">
              <a:solidFill>
                <a:srgbClr val="29304A"/>
              </a:solidFill>
              <a:effectLst/>
            </a:endParaRPr>
          </a:p>
          <a:p>
            <a:pPr algn="l"/>
            <a:r>
              <a:rPr lang="en-GB" sz="1600" b="0" i="0" dirty="0">
                <a:solidFill>
                  <a:srgbClr val="29304A"/>
                </a:solidFill>
                <a:effectLst/>
              </a:rPr>
              <a:t>According to Newzoo, there will be more than </a:t>
            </a:r>
            <a:r>
              <a:rPr lang="en-GB" sz="1600" b="1" i="0" dirty="0">
                <a:solidFill>
                  <a:srgbClr val="29304A"/>
                </a:solidFill>
                <a:effectLst/>
              </a:rPr>
              <a:t>3.07 billion mobile gamers</a:t>
            </a:r>
            <a:r>
              <a:rPr lang="en-GB" sz="1600" b="0" i="0" dirty="0">
                <a:solidFill>
                  <a:srgbClr val="29304A"/>
                </a:solidFill>
                <a:effectLst/>
              </a:rPr>
              <a:t> across the globe by the end of 2023</a:t>
            </a:r>
          </a:p>
          <a:p>
            <a:pPr algn="l"/>
            <a:endParaRPr lang="en-GB" sz="1600" b="1" i="0" dirty="0">
              <a:solidFill>
                <a:srgbClr val="29304A"/>
              </a:solidFill>
              <a:effectLst/>
            </a:endParaRPr>
          </a:p>
          <a:p>
            <a:pPr algn="l"/>
            <a:r>
              <a:rPr lang="en-GB" sz="1600" b="1" i="0" dirty="0">
                <a:solidFill>
                  <a:srgbClr val="29304A"/>
                </a:solidFill>
                <a:effectLst/>
              </a:rPr>
              <a:t>Social Gaming Communication (Mobile Social 2.0)</a:t>
            </a:r>
          </a:p>
          <a:p>
            <a:pPr algn="l"/>
            <a:r>
              <a:rPr lang="en-GB" sz="1600" dirty="0">
                <a:solidFill>
                  <a:srgbClr val="29304A"/>
                </a:solidFill>
              </a:rPr>
              <a:t>R</a:t>
            </a:r>
            <a:r>
              <a:rPr lang="en-GB" sz="1600" b="0" i="0" dirty="0">
                <a:solidFill>
                  <a:srgbClr val="29304A"/>
                </a:solidFill>
                <a:effectLst/>
              </a:rPr>
              <a:t>oughly two-thirds of the top 50 mobile games have at least one social feature (App Annie). Some popular </a:t>
            </a:r>
            <a:r>
              <a:rPr lang="en-GB" sz="1600" b="0" i="0" u="none" strike="noStrike" dirty="0">
                <a:solidFill>
                  <a:srgbClr val="5D1EC3"/>
                </a:solidFill>
                <a:effectLst/>
                <a:hlinkClick r:id="rId3"/>
              </a:rPr>
              <a:t>social features</a:t>
            </a:r>
            <a:r>
              <a:rPr lang="en-GB" sz="1600" b="0" i="0" dirty="0">
                <a:solidFill>
                  <a:srgbClr val="29304A"/>
                </a:solidFill>
                <a:effectLst/>
              </a:rPr>
              <a:t> in mobile games include:</a:t>
            </a:r>
          </a:p>
          <a:p>
            <a:pPr algn="l">
              <a:buFont typeface="Arial" panose="020B0604020202020204" pitchFamily="34" charset="0"/>
              <a:buChar char="•"/>
            </a:pPr>
            <a:r>
              <a:rPr lang="en-GB" sz="1600" b="0" i="0" dirty="0">
                <a:solidFill>
                  <a:srgbClr val="29304A"/>
                </a:solidFill>
                <a:effectLst/>
              </a:rPr>
              <a:t>in-game chat</a:t>
            </a:r>
          </a:p>
          <a:p>
            <a:pPr algn="l">
              <a:buFont typeface="Arial" panose="020B0604020202020204" pitchFamily="34" charset="0"/>
              <a:buChar char="•"/>
            </a:pPr>
            <a:r>
              <a:rPr lang="en-GB" sz="1600" b="0" i="0" dirty="0">
                <a:solidFill>
                  <a:srgbClr val="29304A"/>
                </a:solidFill>
                <a:effectLst/>
              </a:rPr>
              <a:t>social media connection</a:t>
            </a:r>
          </a:p>
          <a:p>
            <a:pPr algn="l">
              <a:buFont typeface="Arial" panose="020B0604020202020204" pitchFamily="34" charset="0"/>
              <a:buChar char="•"/>
            </a:pPr>
            <a:r>
              <a:rPr lang="en-GB" sz="1600" b="0" i="0" dirty="0">
                <a:solidFill>
                  <a:srgbClr val="29304A"/>
                </a:solidFill>
                <a:effectLst/>
              </a:rPr>
              <a:t>guilds</a:t>
            </a:r>
          </a:p>
          <a:p>
            <a:pPr algn="l">
              <a:buFont typeface="Arial" panose="020B0604020202020204" pitchFamily="34" charset="0"/>
              <a:buChar char="•"/>
            </a:pPr>
            <a:r>
              <a:rPr lang="en-GB" sz="1600" b="0" i="0" dirty="0">
                <a:solidFill>
                  <a:srgbClr val="29304A"/>
                </a:solidFill>
                <a:effectLst/>
              </a:rPr>
              <a:t>co-op modes</a:t>
            </a:r>
          </a:p>
          <a:p>
            <a:pPr algn="l">
              <a:buFont typeface="Arial" panose="020B0604020202020204" pitchFamily="34" charset="0"/>
              <a:buChar char="•"/>
            </a:pPr>
            <a:r>
              <a:rPr lang="en-GB" sz="1600" b="0" i="0" dirty="0">
                <a:solidFill>
                  <a:srgbClr val="29304A"/>
                </a:solidFill>
                <a:effectLst/>
              </a:rPr>
              <a:t>PvP modes</a:t>
            </a:r>
          </a:p>
          <a:p>
            <a:pPr algn="l">
              <a:buFont typeface="Arial" panose="020B0604020202020204" pitchFamily="34" charset="0"/>
              <a:buChar char="•"/>
            </a:pPr>
            <a:endParaRPr lang="en-GB" sz="1600" b="0" i="0" dirty="0">
              <a:solidFill>
                <a:srgbClr val="29304A"/>
              </a:solidFill>
              <a:effectLst/>
            </a:endParaRPr>
          </a:p>
          <a:p>
            <a:pPr algn="l"/>
            <a:r>
              <a:rPr lang="en-GB" sz="1600" b="0" i="0" dirty="0">
                <a:solidFill>
                  <a:srgbClr val="29304A"/>
                </a:solidFill>
                <a:effectLst/>
              </a:rPr>
              <a:t>According to Facebook, </a:t>
            </a:r>
            <a:r>
              <a:rPr lang="en-GB" sz="1600" b="0" i="1" dirty="0">
                <a:solidFill>
                  <a:srgbClr val="29304A"/>
                </a:solidFill>
                <a:effectLst/>
              </a:rPr>
              <a:t>“Four in ten (38%) new gamers in the U.S. said they prefer chatting with others when playing games compared to three in ten (29%) existing gamers in the U.S. who said the same.”</a:t>
            </a:r>
            <a:endParaRPr lang="en-GB" sz="1600" b="0" i="0" dirty="0">
              <a:solidFill>
                <a:srgbClr val="29304A"/>
              </a:solidFill>
              <a:effectLst/>
            </a:endParaRPr>
          </a:p>
          <a:p>
            <a:pPr algn="l"/>
            <a:endParaRPr lang="en-GB" sz="1600" b="0" i="0" dirty="0">
              <a:solidFill>
                <a:srgbClr val="29304A"/>
              </a:solidFill>
              <a:effectLst/>
            </a:endParaRPr>
          </a:p>
          <a:p>
            <a:pPr algn="l"/>
            <a:endParaRPr lang="en-GB" sz="1600" b="0" i="0" dirty="0">
              <a:solidFill>
                <a:srgbClr val="29304A"/>
              </a:solidFill>
              <a:effectLst/>
            </a:endParaRPr>
          </a:p>
          <a:p>
            <a:pPr algn="l"/>
            <a:endParaRPr lang="en-GB" sz="1600" b="0" i="0" dirty="0">
              <a:solidFill>
                <a:srgbClr val="29304A"/>
              </a:solidFill>
              <a:effectLst/>
            </a:endParaRPr>
          </a:p>
          <a:p>
            <a:pPr marL="342900" indent="-342900" algn="l">
              <a:buFont typeface="+mj-lt"/>
              <a:buAutoNum type="arabicPeriod"/>
            </a:pPr>
            <a:endParaRPr lang="en-GB" sz="1600" dirty="0">
              <a:solidFill>
                <a:srgbClr val="29304A"/>
              </a:solidFill>
            </a:endParaRPr>
          </a:p>
          <a:p>
            <a:pPr algn="l">
              <a:buFont typeface="Arial" panose="020B0604020202020204" pitchFamily="34" charset="0"/>
              <a:buChar char="•"/>
            </a:pPr>
            <a:endParaRPr lang="en-GB" sz="1400" b="0" i="0" dirty="0">
              <a:solidFill>
                <a:srgbClr val="29304A"/>
              </a:solidFill>
              <a:effectLst/>
              <a:latin typeface="Inter"/>
            </a:endParaRPr>
          </a:p>
        </p:txBody>
      </p:sp>
      <p:sp>
        <p:nvSpPr>
          <p:cNvPr id="7" name="TextBox 6">
            <a:extLst>
              <a:ext uri="{FF2B5EF4-FFF2-40B4-BE49-F238E27FC236}">
                <a16:creationId xmlns:a16="http://schemas.microsoft.com/office/drawing/2014/main" id="{D5162105-6D1D-4E73-B14B-BB6F2AA48F4C}"/>
              </a:ext>
            </a:extLst>
          </p:cNvPr>
          <p:cNvSpPr txBox="1"/>
          <p:nvPr/>
        </p:nvSpPr>
        <p:spPr>
          <a:xfrm>
            <a:off x="4052888" y="259350"/>
            <a:ext cx="7845849" cy="523220"/>
          </a:xfrm>
          <a:prstGeom prst="rect">
            <a:avLst/>
          </a:prstGeom>
          <a:noFill/>
        </p:spPr>
        <p:txBody>
          <a:bodyPr wrap="square" rtlCol="0">
            <a:spAutoFit/>
          </a:bodyPr>
          <a:lstStyle/>
          <a:p>
            <a:pPr algn="r"/>
            <a:r>
              <a:rPr lang="en-GB" sz="2800" b="1" dirty="0"/>
              <a:t>Trends in Mobile Gaming</a:t>
            </a:r>
          </a:p>
        </p:txBody>
      </p:sp>
    </p:spTree>
    <p:extLst>
      <p:ext uri="{BB962C8B-B14F-4D97-AF65-F5344CB8AC3E}">
        <p14:creationId xmlns:p14="http://schemas.microsoft.com/office/powerpoint/2010/main" val="3784700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524000" y="6520260"/>
            <a:ext cx="9144000" cy="365125"/>
          </a:xfrm>
          <a:prstGeom prst="rect">
            <a:avLst/>
          </a:prstGeom>
        </p:spPr>
        <p:txBody>
          <a:bodyPr/>
          <a:lstStyle/>
          <a:p>
            <a:r>
              <a:rPr lang="en-GB" sz="900" dirty="0">
                <a:solidFill>
                  <a:schemeClr val="bg1"/>
                </a:solidFill>
              </a:rPr>
              <a:t>Harry Lang 10th December 2014, 1 Old Town, Clapham, London, SW40JT. All Rights Reserved</a:t>
            </a:r>
          </a:p>
        </p:txBody>
      </p:sp>
      <p:sp>
        <p:nvSpPr>
          <p:cNvPr id="7" name="TextBox 6">
            <a:extLst>
              <a:ext uri="{FF2B5EF4-FFF2-40B4-BE49-F238E27FC236}">
                <a16:creationId xmlns:a16="http://schemas.microsoft.com/office/drawing/2014/main" id="{D5162105-6D1D-4E73-B14B-BB6F2AA48F4C}"/>
              </a:ext>
            </a:extLst>
          </p:cNvPr>
          <p:cNvSpPr txBox="1"/>
          <p:nvPr/>
        </p:nvSpPr>
        <p:spPr>
          <a:xfrm>
            <a:off x="4052888" y="93413"/>
            <a:ext cx="7845849" cy="523220"/>
          </a:xfrm>
          <a:prstGeom prst="rect">
            <a:avLst/>
          </a:prstGeom>
          <a:noFill/>
        </p:spPr>
        <p:txBody>
          <a:bodyPr wrap="square" rtlCol="0">
            <a:spAutoFit/>
          </a:bodyPr>
          <a:lstStyle/>
          <a:p>
            <a:pPr algn="r"/>
            <a:r>
              <a:rPr lang="en-GB" sz="2800" b="1" dirty="0"/>
              <a:t>Mobile Gaming Ad Networks</a:t>
            </a:r>
          </a:p>
        </p:txBody>
      </p:sp>
      <p:graphicFrame>
        <p:nvGraphicFramePr>
          <p:cNvPr id="3" name="Table 4">
            <a:extLst>
              <a:ext uri="{FF2B5EF4-FFF2-40B4-BE49-F238E27FC236}">
                <a16:creationId xmlns:a16="http://schemas.microsoft.com/office/drawing/2014/main" id="{10BFB29D-7501-5183-DFEF-2B5783F82187}"/>
              </a:ext>
            </a:extLst>
          </p:cNvPr>
          <p:cNvGraphicFramePr>
            <a:graphicFrameLocks noGrp="1"/>
          </p:cNvGraphicFramePr>
          <p:nvPr>
            <p:extLst>
              <p:ext uri="{D42A27DB-BD31-4B8C-83A1-F6EECF244321}">
                <p14:modId xmlns:p14="http://schemas.microsoft.com/office/powerpoint/2010/main" val="12378716"/>
              </p:ext>
            </p:extLst>
          </p:nvPr>
        </p:nvGraphicFramePr>
        <p:xfrm>
          <a:off x="2143125" y="815907"/>
          <a:ext cx="7850188" cy="5765800"/>
        </p:xfrm>
        <a:graphic>
          <a:graphicData uri="http://schemas.openxmlformats.org/drawingml/2006/table">
            <a:tbl>
              <a:tblPr firstRow="1" bandRow="1">
                <a:tableStyleId>{5C22544A-7EE6-4342-B048-85BDC9FD1C3A}</a:tableStyleId>
              </a:tblPr>
              <a:tblGrid>
                <a:gridCol w="3786188">
                  <a:extLst>
                    <a:ext uri="{9D8B030D-6E8A-4147-A177-3AD203B41FA5}">
                      <a16:colId xmlns:a16="http://schemas.microsoft.com/office/drawing/2014/main" val="3871022553"/>
                    </a:ext>
                  </a:extLst>
                </a:gridCol>
                <a:gridCol w="4064000">
                  <a:extLst>
                    <a:ext uri="{9D8B030D-6E8A-4147-A177-3AD203B41FA5}">
                      <a16:colId xmlns:a16="http://schemas.microsoft.com/office/drawing/2014/main" val="3271073856"/>
                    </a:ext>
                  </a:extLst>
                </a:gridCol>
              </a:tblGrid>
              <a:tr h="370840">
                <a:tc>
                  <a:txBody>
                    <a:bodyPr/>
                    <a:lstStyle/>
                    <a:p>
                      <a:pPr algn="ctr"/>
                      <a:r>
                        <a:rPr lang="en-GB" sz="1800" dirty="0"/>
                        <a:t>Android</a:t>
                      </a:r>
                    </a:p>
                  </a:txBody>
                  <a:tcPr>
                    <a:solidFill>
                      <a:schemeClr val="accent4">
                        <a:lumMod val="60000"/>
                        <a:lumOff val="40000"/>
                      </a:schemeClr>
                    </a:solidFill>
                  </a:tcPr>
                </a:tc>
                <a:tc>
                  <a:txBody>
                    <a:bodyPr/>
                    <a:lstStyle/>
                    <a:p>
                      <a:pPr algn="ctr"/>
                      <a:r>
                        <a:rPr lang="en-GB" sz="1800" dirty="0"/>
                        <a:t>IOS</a:t>
                      </a:r>
                    </a:p>
                  </a:txBody>
                  <a:tcPr>
                    <a:solidFill>
                      <a:schemeClr val="accent4">
                        <a:lumMod val="60000"/>
                        <a:lumOff val="40000"/>
                      </a:schemeClr>
                    </a:solidFill>
                  </a:tcPr>
                </a:tc>
                <a:extLst>
                  <a:ext uri="{0D108BD9-81ED-4DB2-BD59-A6C34878D82A}">
                    <a16:rowId xmlns:a16="http://schemas.microsoft.com/office/drawing/2014/main" val="354611082"/>
                  </a:ext>
                </a:extLst>
              </a:tr>
              <a:tr h="370840">
                <a:tc>
                  <a:txBody>
                    <a:bodyPr/>
                    <a:lstStyle/>
                    <a:p>
                      <a:r>
                        <a:rPr lang="en-GB" sz="1200" b="0" i="0" kern="1200" dirty="0">
                          <a:solidFill>
                            <a:schemeClr val="dk1"/>
                          </a:solidFill>
                          <a:effectLst/>
                          <a:latin typeface="+mn-lt"/>
                          <a:ea typeface="+mn-ea"/>
                          <a:cs typeface="+mn-cs"/>
                        </a:rPr>
                        <a:t>1. Google Ads</a:t>
                      </a:r>
                    </a:p>
                    <a:p>
                      <a:r>
                        <a:rPr lang="en-GB" sz="1200" b="0" i="0" kern="1200" dirty="0">
                          <a:solidFill>
                            <a:schemeClr val="dk1"/>
                          </a:solidFill>
                          <a:effectLst/>
                          <a:latin typeface="+mn-lt"/>
                          <a:ea typeface="+mn-ea"/>
                          <a:cs typeface="+mn-cs"/>
                        </a:rPr>
                        <a:t>2. Unity Ads</a:t>
                      </a:r>
                    </a:p>
                    <a:p>
                      <a:r>
                        <a:rPr lang="en-GB" sz="1200" b="0" i="0" kern="1200" dirty="0">
                          <a:solidFill>
                            <a:schemeClr val="dk1"/>
                          </a:solidFill>
                          <a:effectLst/>
                          <a:latin typeface="+mn-lt"/>
                          <a:ea typeface="+mn-ea"/>
                          <a:cs typeface="+mn-cs"/>
                        </a:rPr>
                        <a:t>3. Facebook</a:t>
                      </a:r>
                    </a:p>
                    <a:p>
                      <a:r>
                        <a:rPr lang="en-GB" sz="1200" b="0" i="0" kern="1200" dirty="0">
                          <a:solidFill>
                            <a:schemeClr val="dk1"/>
                          </a:solidFill>
                          <a:effectLst/>
                          <a:latin typeface="+mn-lt"/>
                          <a:ea typeface="+mn-ea"/>
                          <a:cs typeface="+mn-cs"/>
                        </a:rPr>
                        <a:t>4. Mintegral</a:t>
                      </a:r>
                    </a:p>
                    <a:p>
                      <a:r>
                        <a:rPr lang="en-GB" sz="1200" b="0" i="0" kern="1200" dirty="0">
                          <a:solidFill>
                            <a:schemeClr val="dk1"/>
                          </a:solidFill>
                          <a:effectLst/>
                          <a:latin typeface="+mn-lt"/>
                          <a:ea typeface="+mn-ea"/>
                          <a:cs typeface="+mn-cs"/>
                        </a:rPr>
                        <a:t>5. AppLovin</a:t>
                      </a:r>
                    </a:p>
                    <a:p>
                      <a:r>
                        <a:rPr lang="en-GB" sz="1200" b="0" i="0" kern="1200" dirty="0">
                          <a:solidFill>
                            <a:schemeClr val="dk1"/>
                          </a:solidFill>
                          <a:effectLst/>
                          <a:latin typeface="+mn-lt"/>
                          <a:ea typeface="+mn-ea"/>
                          <a:cs typeface="+mn-cs"/>
                        </a:rPr>
                        <a:t>6. ironSource</a:t>
                      </a:r>
                    </a:p>
                    <a:p>
                      <a:r>
                        <a:rPr lang="en-GB" sz="1200" b="0" i="0" kern="1200" dirty="0">
                          <a:solidFill>
                            <a:schemeClr val="dk1"/>
                          </a:solidFill>
                          <a:effectLst/>
                          <a:latin typeface="+mn-lt"/>
                          <a:ea typeface="+mn-ea"/>
                          <a:cs typeface="+mn-cs"/>
                        </a:rPr>
                        <a:t>7. MOLOCO</a:t>
                      </a:r>
                    </a:p>
                    <a:p>
                      <a:r>
                        <a:rPr lang="en-GB" sz="1200" b="0" i="0" kern="1200" dirty="0">
                          <a:solidFill>
                            <a:schemeClr val="dk1"/>
                          </a:solidFill>
                          <a:effectLst/>
                          <a:latin typeface="+mn-lt"/>
                          <a:ea typeface="+mn-ea"/>
                          <a:cs typeface="+mn-cs"/>
                        </a:rPr>
                        <a:t>8. AdColony</a:t>
                      </a:r>
                    </a:p>
                    <a:p>
                      <a:r>
                        <a:rPr lang="en-GB" sz="1200" b="0" i="0" kern="1200" dirty="0">
                          <a:solidFill>
                            <a:schemeClr val="dk1"/>
                          </a:solidFill>
                          <a:effectLst/>
                          <a:latin typeface="+mn-lt"/>
                          <a:ea typeface="+mn-ea"/>
                          <a:cs typeface="+mn-cs"/>
                        </a:rPr>
                        <a:t>9. Snapchat</a:t>
                      </a:r>
                    </a:p>
                    <a:p>
                      <a:r>
                        <a:rPr lang="en-GB" sz="1200" b="0" i="0" kern="1200" dirty="0">
                          <a:solidFill>
                            <a:schemeClr val="dk1"/>
                          </a:solidFill>
                          <a:effectLst/>
                          <a:latin typeface="+mn-lt"/>
                          <a:ea typeface="+mn-ea"/>
                          <a:cs typeface="+mn-cs"/>
                        </a:rPr>
                        <a:t>10. Vungle </a:t>
                      </a:r>
                    </a:p>
                    <a:p>
                      <a:r>
                        <a:rPr lang="en-GB" sz="1200" b="0" i="0" kern="1200" dirty="0">
                          <a:solidFill>
                            <a:schemeClr val="dk1"/>
                          </a:solidFill>
                          <a:effectLst/>
                          <a:latin typeface="+mn-lt"/>
                          <a:ea typeface="+mn-ea"/>
                          <a:cs typeface="+mn-cs"/>
                        </a:rPr>
                        <a:t>11. Chartboost</a:t>
                      </a:r>
                    </a:p>
                    <a:p>
                      <a:r>
                        <a:rPr lang="en-GB" sz="1200" b="0" i="0" kern="1200" dirty="0">
                          <a:solidFill>
                            <a:schemeClr val="dk1"/>
                          </a:solidFill>
                          <a:effectLst/>
                          <a:latin typeface="+mn-lt"/>
                          <a:ea typeface="+mn-ea"/>
                          <a:cs typeface="+mn-cs"/>
                        </a:rPr>
                        <a:t>12. Digital Turbine</a:t>
                      </a:r>
                    </a:p>
                    <a:p>
                      <a:r>
                        <a:rPr lang="en-GB" sz="1200" b="0" i="0" kern="1200" dirty="0">
                          <a:solidFill>
                            <a:schemeClr val="dk1"/>
                          </a:solidFill>
                          <a:effectLst/>
                          <a:latin typeface="+mn-lt"/>
                          <a:ea typeface="+mn-ea"/>
                          <a:cs typeface="+mn-cs"/>
                        </a:rPr>
                        <a:t>13. Xiaomi</a:t>
                      </a:r>
                    </a:p>
                    <a:p>
                      <a:r>
                        <a:rPr lang="en-GB" sz="1200" b="0" i="0" kern="1200" dirty="0">
                          <a:solidFill>
                            <a:schemeClr val="dk1"/>
                          </a:solidFill>
                          <a:effectLst/>
                          <a:latin typeface="+mn-lt"/>
                          <a:ea typeface="+mn-ea"/>
                          <a:cs typeface="+mn-cs"/>
                        </a:rPr>
                        <a:t>14.SHAREit</a:t>
                      </a:r>
                    </a:p>
                    <a:p>
                      <a:r>
                        <a:rPr lang="en-GB" sz="1200" b="0" i="0" kern="1200" dirty="0">
                          <a:solidFill>
                            <a:schemeClr val="dk1"/>
                          </a:solidFill>
                          <a:effectLst/>
                          <a:latin typeface="+mn-lt"/>
                          <a:ea typeface="+mn-ea"/>
                          <a:cs typeface="+mn-cs"/>
                        </a:rPr>
                        <a:t>15. Mistplay</a:t>
                      </a:r>
                    </a:p>
                    <a:p>
                      <a:endParaRPr lang="en-GB" sz="1200" b="0" i="0" kern="1200" dirty="0">
                        <a:solidFill>
                          <a:schemeClr val="dk1"/>
                        </a:solidFill>
                        <a:effectLst/>
                        <a:latin typeface="+mn-lt"/>
                        <a:ea typeface="+mn-ea"/>
                        <a:cs typeface="+mn-cs"/>
                      </a:endParaRPr>
                    </a:p>
                    <a:p>
                      <a:r>
                        <a:rPr lang="en-GB" sz="1200" b="0" i="0" kern="1200" dirty="0">
                          <a:solidFill>
                            <a:schemeClr val="dk1"/>
                          </a:solidFill>
                          <a:effectLst/>
                          <a:latin typeface="+mn-lt"/>
                          <a:ea typeface="+mn-ea"/>
                          <a:cs typeface="+mn-cs"/>
                        </a:rPr>
                        <a:t>Among all mobile game categories, the top ten ad networks for acquiring users </a:t>
                      </a:r>
                    </a:p>
                    <a:p>
                      <a:pPr marL="228600" indent="-228600">
                        <a:buFont typeface="+mj-lt"/>
                        <a:buAutoNum type="arabicPeriod"/>
                      </a:pPr>
                      <a:r>
                        <a:rPr lang="en-GB" sz="1200" b="0" i="0" kern="1200" dirty="0">
                          <a:solidFill>
                            <a:schemeClr val="dk1"/>
                          </a:solidFill>
                          <a:effectLst/>
                          <a:latin typeface="+mn-lt"/>
                          <a:ea typeface="+mn-ea"/>
                          <a:cs typeface="+mn-cs"/>
                        </a:rPr>
                        <a:t>Unity Ads</a:t>
                      </a:r>
                    </a:p>
                    <a:p>
                      <a:pPr marL="228600" indent="-228600">
                        <a:buFont typeface="+mj-lt"/>
                        <a:buAutoNum type="arabicPeriod"/>
                      </a:pPr>
                      <a:r>
                        <a:rPr lang="en-GB" sz="1200" b="0" i="0" kern="1200" dirty="0">
                          <a:solidFill>
                            <a:schemeClr val="dk1"/>
                          </a:solidFill>
                          <a:effectLst/>
                          <a:latin typeface="+mn-lt"/>
                          <a:ea typeface="+mn-ea"/>
                          <a:cs typeface="+mn-cs"/>
                        </a:rPr>
                        <a:t>Facebook</a:t>
                      </a:r>
                    </a:p>
                    <a:p>
                      <a:pPr marL="228600" indent="-228600">
                        <a:buFont typeface="+mj-lt"/>
                        <a:buAutoNum type="arabicPeriod"/>
                      </a:pPr>
                      <a:r>
                        <a:rPr lang="en-GB" sz="1200" b="0" i="0" kern="1200" dirty="0">
                          <a:solidFill>
                            <a:schemeClr val="dk1"/>
                          </a:solidFill>
                          <a:effectLst/>
                          <a:latin typeface="+mn-lt"/>
                          <a:ea typeface="+mn-ea"/>
                          <a:cs typeface="+mn-cs"/>
                        </a:rPr>
                        <a:t>Google Ads</a:t>
                      </a:r>
                    </a:p>
                    <a:p>
                      <a:pPr marL="228600" indent="-228600">
                        <a:buFont typeface="+mj-lt"/>
                        <a:buAutoNum type="arabicPeriod"/>
                      </a:pPr>
                      <a:r>
                        <a:rPr lang="en-GB" sz="1200" b="0" i="0" kern="1200" dirty="0">
                          <a:solidFill>
                            <a:schemeClr val="dk1"/>
                          </a:solidFill>
                          <a:effectLst/>
                          <a:latin typeface="+mn-lt"/>
                          <a:ea typeface="+mn-ea"/>
                          <a:cs typeface="+mn-cs"/>
                        </a:rPr>
                        <a:t>AppLovin</a:t>
                      </a:r>
                    </a:p>
                    <a:p>
                      <a:pPr marL="228600" indent="-228600">
                        <a:buFont typeface="+mj-lt"/>
                        <a:buAutoNum type="arabicPeriod"/>
                      </a:pPr>
                      <a:r>
                        <a:rPr lang="en-GB" sz="1200" b="0" i="0" kern="1200" dirty="0">
                          <a:solidFill>
                            <a:schemeClr val="dk1"/>
                          </a:solidFill>
                          <a:effectLst/>
                          <a:latin typeface="+mn-lt"/>
                          <a:ea typeface="+mn-ea"/>
                          <a:cs typeface="+mn-cs"/>
                        </a:rPr>
                        <a:t>ironSource</a:t>
                      </a:r>
                    </a:p>
                    <a:p>
                      <a:pPr marL="228600" indent="-228600">
                        <a:buFont typeface="+mj-lt"/>
                        <a:buAutoNum type="arabicPeriod"/>
                      </a:pPr>
                      <a:r>
                        <a:rPr lang="en-GB" sz="1200" b="0" i="0" kern="1200" dirty="0">
                          <a:solidFill>
                            <a:schemeClr val="dk1"/>
                          </a:solidFill>
                          <a:effectLst/>
                          <a:latin typeface="+mn-lt"/>
                          <a:ea typeface="+mn-ea"/>
                          <a:cs typeface="+mn-cs"/>
                        </a:rPr>
                        <a:t>TikTok for Business</a:t>
                      </a:r>
                    </a:p>
                    <a:p>
                      <a:pPr marL="228600" indent="-228600">
                        <a:buFont typeface="+mj-lt"/>
                        <a:buAutoNum type="arabicPeriod"/>
                      </a:pPr>
                      <a:r>
                        <a:rPr lang="en-GB" sz="1200" b="0" i="0" kern="1200" dirty="0">
                          <a:solidFill>
                            <a:schemeClr val="dk1"/>
                          </a:solidFill>
                          <a:effectLst/>
                          <a:latin typeface="+mn-lt"/>
                          <a:ea typeface="+mn-ea"/>
                          <a:cs typeface="+mn-cs"/>
                        </a:rPr>
                        <a:t>Snapchat</a:t>
                      </a:r>
                    </a:p>
                    <a:p>
                      <a:pPr marL="228600" indent="-228600">
                        <a:buFont typeface="+mj-lt"/>
                        <a:buAutoNum type="arabicPeriod"/>
                      </a:pPr>
                      <a:r>
                        <a:rPr lang="en-GB" sz="1200" b="0" i="0" kern="1200" dirty="0">
                          <a:solidFill>
                            <a:schemeClr val="dk1"/>
                          </a:solidFill>
                          <a:effectLst/>
                          <a:latin typeface="+mn-lt"/>
                          <a:ea typeface="+mn-ea"/>
                          <a:cs typeface="+mn-cs"/>
                        </a:rPr>
                        <a:t>Mintegral</a:t>
                      </a:r>
                    </a:p>
                    <a:p>
                      <a:pPr marL="228600" indent="-228600">
                        <a:buFont typeface="+mj-lt"/>
                        <a:buAutoNum type="arabicPeriod"/>
                      </a:pPr>
                      <a:r>
                        <a:rPr lang="en-GB" sz="1200" b="0" i="0" kern="1200" dirty="0">
                          <a:solidFill>
                            <a:schemeClr val="dk1"/>
                          </a:solidFill>
                          <a:effectLst/>
                          <a:latin typeface="+mn-lt"/>
                          <a:ea typeface="+mn-ea"/>
                          <a:cs typeface="+mn-cs"/>
                        </a:rPr>
                        <a:t>Mopub Acquire</a:t>
                      </a:r>
                    </a:p>
                    <a:p>
                      <a:pPr marL="228600" indent="-228600">
                        <a:buFont typeface="+mj-lt"/>
                        <a:buAutoNum type="arabicPeriod"/>
                      </a:pPr>
                      <a:r>
                        <a:rPr lang="en-GB" sz="1200" b="0" i="0" kern="1200" dirty="0">
                          <a:solidFill>
                            <a:schemeClr val="dk1"/>
                          </a:solidFill>
                          <a:effectLst/>
                          <a:latin typeface="+mn-lt"/>
                          <a:ea typeface="+mn-ea"/>
                          <a:cs typeface="+mn-cs"/>
                        </a:rPr>
                        <a:t>Tapjoy</a:t>
                      </a:r>
                    </a:p>
                    <a:p>
                      <a:endParaRPr lang="en-GB" sz="1200" b="0" dirty="0"/>
                    </a:p>
                  </a:txBody>
                  <a:tcPr>
                    <a:noFill/>
                  </a:tcPr>
                </a:tc>
                <a:tc>
                  <a:txBody>
                    <a:bodyPr/>
                    <a:lstStyle/>
                    <a:p>
                      <a:pPr marL="342900" indent="-342900">
                        <a:buFont typeface="+mj-lt"/>
                        <a:buAutoNum type="arabicPeriod"/>
                      </a:pPr>
                      <a:r>
                        <a:rPr lang="en-GB" sz="1200" b="0" i="0" kern="1200" dirty="0">
                          <a:solidFill>
                            <a:schemeClr val="dk1"/>
                          </a:solidFill>
                          <a:effectLst/>
                          <a:latin typeface="+mn-lt"/>
                          <a:ea typeface="+mn-ea"/>
                          <a:cs typeface="+mn-cs"/>
                        </a:rPr>
                        <a:t>AppLovin</a:t>
                      </a:r>
                    </a:p>
                    <a:p>
                      <a:pPr marL="342900" indent="-342900">
                        <a:buFont typeface="+mj-lt"/>
                        <a:buAutoNum type="arabicPeriod"/>
                      </a:pPr>
                      <a:r>
                        <a:rPr lang="en-GB" sz="1200" b="0" i="0" kern="1200" dirty="0">
                          <a:solidFill>
                            <a:schemeClr val="dk1"/>
                          </a:solidFill>
                          <a:effectLst/>
                          <a:latin typeface="+mn-lt"/>
                          <a:ea typeface="+mn-ea"/>
                          <a:cs typeface="+mn-cs"/>
                        </a:rPr>
                        <a:t>Unity Ads</a:t>
                      </a:r>
                    </a:p>
                    <a:p>
                      <a:pPr marL="342900" indent="-342900">
                        <a:buFont typeface="+mj-lt"/>
                        <a:buAutoNum type="arabicPeriod"/>
                      </a:pPr>
                      <a:r>
                        <a:rPr lang="en-GB" sz="1200" b="0" i="0" kern="1200" dirty="0">
                          <a:solidFill>
                            <a:schemeClr val="dk1"/>
                          </a:solidFill>
                          <a:effectLst/>
                          <a:latin typeface="+mn-lt"/>
                          <a:ea typeface="+mn-ea"/>
                          <a:cs typeface="+mn-cs"/>
                        </a:rPr>
                        <a:t>ironSource</a:t>
                      </a:r>
                    </a:p>
                    <a:p>
                      <a:pPr marL="342900" indent="-342900">
                        <a:buFont typeface="+mj-lt"/>
                        <a:buAutoNum type="arabicPeriod"/>
                      </a:pPr>
                      <a:r>
                        <a:rPr lang="en-GB" sz="1200" b="0" i="0" kern="1200" dirty="0">
                          <a:solidFill>
                            <a:schemeClr val="dk1"/>
                          </a:solidFill>
                          <a:effectLst/>
                          <a:latin typeface="+mn-lt"/>
                          <a:ea typeface="+mn-ea"/>
                          <a:cs typeface="+mn-cs"/>
                        </a:rPr>
                        <a:t>Facebook</a:t>
                      </a:r>
                    </a:p>
                    <a:p>
                      <a:pPr marL="342900" indent="-342900">
                        <a:buFont typeface="+mj-lt"/>
                        <a:buAutoNum type="arabicPeriod"/>
                      </a:pPr>
                      <a:r>
                        <a:rPr lang="en-GB" sz="1200" b="0" i="0" kern="1200" dirty="0">
                          <a:solidFill>
                            <a:schemeClr val="dk1"/>
                          </a:solidFill>
                          <a:effectLst/>
                          <a:latin typeface="+mn-lt"/>
                          <a:ea typeface="+mn-ea"/>
                          <a:cs typeface="+mn-cs"/>
                        </a:rPr>
                        <a:t>Snapchat</a:t>
                      </a:r>
                    </a:p>
                    <a:p>
                      <a:pPr marL="342900" indent="-342900">
                        <a:buFont typeface="+mj-lt"/>
                        <a:buAutoNum type="arabicPeriod"/>
                      </a:pPr>
                      <a:r>
                        <a:rPr lang="en-GB" sz="1200" b="0" i="0" kern="1200" dirty="0">
                          <a:solidFill>
                            <a:schemeClr val="dk1"/>
                          </a:solidFill>
                          <a:effectLst/>
                          <a:latin typeface="+mn-lt"/>
                          <a:ea typeface="+mn-ea"/>
                          <a:cs typeface="+mn-cs"/>
                        </a:rPr>
                        <a:t>Mintegral</a:t>
                      </a:r>
                    </a:p>
                    <a:p>
                      <a:pPr marL="342900" indent="-342900">
                        <a:buFont typeface="+mj-lt"/>
                        <a:buAutoNum type="arabicPeriod"/>
                      </a:pPr>
                      <a:r>
                        <a:rPr lang="en-GB" sz="1200" b="0" i="0" kern="1200" dirty="0">
                          <a:solidFill>
                            <a:schemeClr val="dk1"/>
                          </a:solidFill>
                          <a:effectLst/>
                          <a:latin typeface="+mn-lt"/>
                          <a:ea typeface="+mn-ea"/>
                          <a:cs typeface="+mn-cs"/>
                        </a:rPr>
                        <a:t>TikTok for Business</a:t>
                      </a:r>
                    </a:p>
                    <a:p>
                      <a:pPr marL="342900" indent="-342900">
                        <a:buFont typeface="+mj-lt"/>
                        <a:buAutoNum type="arabicPeriod"/>
                      </a:pPr>
                      <a:r>
                        <a:rPr lang="en-GB" sz="1200" b="0" i="0" kern="1200" dirty="0">
                          <a:solidFill>
                            <a:schemeClr val="dk1"/>
                          </a:solidFill>
                          <a:effectLst/>
                          <a:latin typeface="+mn-lt"/>
                          <a:ea typeface="+mn-ea"/>
                          <a:cs typeface="+mn-cs"/>
                        </a:rPr>
                        <a:t>Google Ads</a:t>
                      </a:r>
                    </a:p>
                    <a:p>
                      <a:pPr marL="342900" indent="-342900">
                        <a:buFont typeface="+mj-lt"/>
                        <a:buAutoNum type="arabicPeriod"/>
                      </a:pPr>
                      <a:r>
                        <a:rPr lang="en-GB" sz="1200" b="0" i="0" kern="1200" dirty="0">
                          <a:solidFill>
                            <a:schemeClr val="dk1"/>
                          </a:solidFill>
                          <a:effectLst/>
                          <a:latin typeface="+mn-lt"/>
                          <a:ea typeface="+mn-ea"/>
                          <a:cs typeface="+mn-cs"/>
                        </a:rPr>
                        <a:t>Apple Search Ads</a:t>
                      </a:r>
                    </a:p>
                    <a:p>
                      <a:pPr marL="342900" indent="-342900">
                        <a:buFont typeface="+mj-lt"/>
                        <a:buAutoNum type="arabicPeriod"/>
                      </a:pPr>
                      <a:r>
                        <a:rPr lang="en-GB" sz="1200" b="0" i="0" kern="1200" dirty="0">
                          <a:solidFill>
                            <a:schemeClr val="dk1"/>
                          </a:solidFill>
                          <a:effectLst/>
                          <a:latin typeface="+mn-lt"/>
                          <a:ea typeface="+mn-ea"/>
                          <a:cs typeface="+mn-cs"/>
                        </a:rPr>
                        <a:t>Vungle</a:t>
                      </a:r>
                    </a:p>
                    <a:p>
                      <a:endParaRPr lang="en-GB" sz="1200" b="0" dirty="0"/>
                    </a:p>
                  </a:txBody>
                  <a:tcPr>
                    <a:noFill/>
                  </a:tcPr>
                </a:tc>
                <a:extLst>
                  <a:ext uri="{0D108BD9-81ED-4DB2-BD59-A6C34878D82A}">
                    <a16:rowId xmlns:a16="http://schemas.microsoft.com/office/drawing/2014/main" val="1923433178"/>
                  </a:ext>
                </a:extLst>
              </a:tr>
            </a:tbl>
          </a:graphicData>
        </a:graphic>
      </p:graphicFrame>
    </p:spTree>
    <p:extLst>
      <p:ext uri="{BB962C8B-B14F-4D97-AF65-F5344CB8AC3E}">
        <p14:creationId xmlns:p14="http://schemas.microsoft.com/office/powerpoint/2010/main" val="2005129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524000" y="6520260"/>
            <a:ext cx="9144000" cy="365125"/>
          </a:xfrm>
          <a:prstGeom prst="rect">
            <a:avLst/>
          </a:prstGeom>
        </p:spPr>
        <p:txBody>
          <a:bodyPr/>
          <a:lstStyle/>
          <a:p>
            <a:r>
              <a:rPr lang="en-GB" sz="900" dirty="0">
                <a:solidFill>
                  <a:schemeClr val="bg1"/>
                </a:solidFill>
              </a:rPr>
              <a:t>Harry Lang 10th December 2014, 1 Old Town, Clapham, London, SW40JT. All Rights Reserved</a:t>
            </a:r>
          </a:p>
        </p:txBody>
      </p:sp>
      <p:sp>
        <p:nvSpPr>
          <p:cNvPr id="7" name="TextBox 6">
            <a:extLst>
              <a:ext uri="{FF2B5EF4-FFF2-40B4-BE49-F238E27FC236}">
                <a16:creationId xmlns:a16="http://schemas.microsoft.com/office/drawing/2014/main" id="{D5162105-6D1D-4E73-B14B-BB6F2AA48F4C}"/>
              </a:ext>
            </a:extLst>
          </p:cNvPr>
          <p:cNvSpPr txBox="1"/>
          <p:nvPr/>
        </p:nvSpPr>
        <p:spPr>
          <a:xfrm>
            <a:off x="4052888" y="93413"/>
            <a:ext cx="7845849" cy="523220"/>
          </a:xfrm>
          <a:prstGeom prst="rect">
            <a:avLst/>
          </a:prstGeom>
          <a:noFill/>
        </p:spPr>
        <p:txBody>
          <a:bodyPr wrap="square" rtlCol="0">
            <a:spAutoFit/>
          </a:bodyPr>
          <a:lstStyle/>
          <a:p>
            <a:pPr algn="r"/>
            <a:r>
              <a:rPr lang="en-GB" sz="2800" b="1" dirty="0"/>
              <a:t>Mobile Gaming Forums</a:t>
            </a:r>
          </a:p>
        </p:txBody>
      </p:sp>
      <p:sp>
        <p:nvSpPr>
          <p:cNvPr id="4" name="Rectangle 1">
            <a:extLst>
              <a:ext uri="{FF2B5EF4-FFF2-40B4-BE49-F238E27FC236}">
                <a16:creationId xmlns:a16="http://schemas.microsoft.com/office/drawing/2014/main" id="{0A4C4521-5DC4-9E00-DEC6-E3498A549E17}"/>
              </a:ext>
            </a:extLst>
          </p:cNvPr>
          <p:cNvSpPr>
            <a:spLocks noChangeArrowheads="1"/>
          </p:cNvSpPr>
          <p:nvPr/>
        </p:nvSpPr>
        <p:spPr bwMode="auto">
          <a:xfrm>
            <a:off x="665162" y="1433261"/>
            <a:ext cx="10894150" cy="44139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15870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mn-lt"/>
              </a:rPr>
              <a:t>Mobile Gaming Forums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mn-lt"/>
              </a:rPr>
              <a:t>1. </a:t>
            </a:r>
            <a:r>
              <a:rPr kumimoji="0" lang="en-US" altLang="en-US" sz="1400" b="1" i="0" u="none" strike="noStrike" cap="none" normalizeH="0" baseline="0" dirty="0">
                <a:ln>
                  <a:noFill/>
                </a:ln>
                <a:solidFill>
                  <a:srgbClr val="008CC9"/>
                </a:solidFill>
                <a:effectLst/>
                <a:latin typeface="+mn-lt"/>
                <a:hlinkClick r:id="rId25"/>
              </a:rPr>
              <a:t>TouchArcade</a:t>
            </a:r>
            <a:br>
              <a:rPr kumimoji="0" lang="en-US" altLang="en-US" sz="1400" b="0" i="0" u="none" strike="noStrike" cap="none" normalizeH="0" baseline="0" dirty="0">
                <a:ln>
                  <a:noFill/>
                </a:ln>
                <a:solidFill>
                  <a:schemeClr val="tx1"/>
                </a:solidFill>
                <a:effectLst/>
                <a:latin typeface="+mn-lt"/>
              </a:rPr>
            </a:br>
            <a:r>
              <a:rPr kumimoji="0" lang="en-US" altLang="en-US" sz="1400" b="1" i="0" u="none" strike="noStrike" cap="none" normalizeH="0" baseline="0" dirty="0">
                <a:ln>
                  <a:noFill/>
                </a:ln>
                <a:solidFill>
                  <a:schemeClr val="tx1"/>
                </a:solidFill>
                <a:effectLst/>
                <a:latin typeface="+mn-lt"/>
              </a:rPr>
              <a:t>2. </a:t>
            </a:r>
            <a:r>
              <a:rPr kumimoji="0" lang="en-US" altLang="en-US" sz="1400" b="1" i="0" u="none" strike="noStrike" cap="none" normalizeH="0" baseline="0" dirty="0">
                <a:ln>
                  <a:noFill/>
                </a:ln>
                <a:solidFill>
                  <a:srgbClr val="008CC9"/>
                </a:solidFill>
                <a:effectLst/>
                <a:latin typeface="+mn-lt"/>
                <a:hlinkClick r:id="rId26"/>
              </a:rPr>
              <a:t>Android Central » Android Games</a:t>
            </a:r>
            <a:endParaRPr kumimoji="0" lang="en-US" altLang="en-US" sz="14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mn-lt"/>
              </a:rPr>
              <a:t>3. </a:t>
            </a:r>
            <a:r>
              <a:rPr kumimoji="0" lang="en-US" altLang="en-US" sz="1400" b="1" i="0" u="none" strike="noStrike" cap="none" normalizeH="0" baseline="0" dirty="0">
                <a:ln>
                  <a:noFill/>
                </a:ln>
                <a:solidFill>
                  <a:srgbClr val="008CC9"/>
                </a:solidFill>
                <a:effectLst/>
                <a:latin typeface="+mn-lt"/>
                <a:hlinkClick r:id="rId27"/>
              </a:rPr>
              <a:t>Android Forums » Android Apps &amp; Games</a:t>
            </a:r>
            <a:endParaRPr kumimoji="0" lang="en-US" altLang="en-US" sz="14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mn-lt"/>
              </a:rPr>
              <a:t>4. </a:t>
            </a:r>
            <a:r>
              <a:rPr kumimoji="0" lang="en-US" altLang="en-US" sz="1400" b="1" i="0" u="none" strike="noStrike" cap="none" normalizeH="0" baseline="0" dirty="0">
                <a:ln>
                  <a:noFill/>
                </a:ln>
                <a:solidFill>
                  <a:srgbClr val="008CC9"/>
                </a:solidFill>
                <a:effectLst/>
                <a:latin typeface="+mn-lt"/>
                <a:hlinkClick r:id="rId28"/>
              </a:rPr>
              <a:t>Reddit » Mobile Gaming</a:t>
            </a:r>
            <a:endParaRPr kumimoji="0" lang="en-US" altLang="en-US" sz="14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mn-lt"/>
              </a:rPr>
              <a:t>5. </a:t>
            </a:r>
            <a:r>
              <a:rPr kumimoji="0" lang="en-US" altLang="en-US" sz="1400" b="1" i="0" u="none" strike="noStrike" cap="none" normalizeH="0" baseline="0" dirty="0">
                <a:ln>
                  <a:noFill/>
                </a:ln>
                <a:solidFill>
                  <a:srgbClr val="008CC9"/>
                </a:solidFill>
                <a:effectLst/>
                <a:latin typeface="+mn-lt"/>
                <a:hlinkClick r:id="rId29"/>
              </a:rPr>
              <a:t>Tom's Guide » Mobile Gaming</a:t>
            </a:r>
            <a:endParaRPr kumimoji="0" lang="en-US" altLang="en-US" sz="14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mn-lt"/>
              </a:rPr>
              <a:t>6. </a:t>
            </a:r>
            <a:r>
              <a:rPr kumimoji="0" lang="en-US" altLang="en-US" sz="1400" b="1" i="0" u="none" strike="noStrike" cap="none" normalizeH="0" baseline="0" dirty="0">
                <a:ln>
                  <a:noFill/>
                </a:ln>
                <a:solidFill>
                  <a:srgbClr val="008CC9"/>
                </a:solidFill>
                <a:effectLst/>
                <a:latin typeface="+mn-lt"/>
                <a:hlinkClick r:id="rId30"/>
              </a:rPr>
              <a:t>Reddit » Android Gaming</a:t>
            </a:r>
            <a:endParaRPr kumimoji="0" lang="en-US" altLang="en-US" sz="14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n-lt"/>
              </a:rPr>
              <a:t>  </a:t>
            </a:r>
            <a:r>
              <a:rPr kumimoji="0" lang="en-US" altLang="en-US" sz="1400" b="1" i="0" u="none" strike="noStrike" cap="none" normalizeH="0" baseline="0" dirty="0">
                <a:ln>
                  <a:noFill/>
                </a:ln>
                <a:solidFill>
                  <a:schemeClr val="tx1"/>
                </a:solidFill>
                <a:effectLst/>
                <a:latin typeface="+mn-lt"/>
              </a:rPr>
              <a:t>7. </a:t>
            </a:r>
            <a:r>
              <a:rPr kumimoji="0" lang="en-US" altLang="en-US" sz="1400" b="1" i="0" u="none" strike="noStrike" cap="none" normalizeH="0" baseline="0" dirty="0">
                <a:ln>
                  <a:noFill/>
                </a:ln>
                <a:solidFill>
                  <a:srgbClr val="008CC9"/>
                </a:solidFill>
                <a:effectLst/>
                <a:latin typeface="+mn-lt"/>
                <a:hlinkClick r:id="rId31"/>
              </a:rPr>
              <a:t>HardwareZone » Handheld and Mobile Gaming</a:t>
            </a:r>
            <a:endParaRPr kumimoji="0" lang="en-US" altLang="en-US" sz="14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mn-lt"/>
              </a:rPr>
              <a:t>8. </a:t>
            </a:r>
            <a:r>
              <a:rPr kumimoji="0" lang="en-US" altLang="en-US" sz="1400" b="1" i="0" u="none" strike="noStrike" cap="none" normalizeH="0" baseline="0" dirty="0">
                <a:ln>
                  <a:noFill/>
                </a:ln>
                <a:solidFill>
                  <a:srgbClr val="008CC9"/>
                </a:solidFill>
                <a:effectLst/>
                <a:latin typeface="+mn-lt"/>
                <a:hlinkClick r:id="rId32"/>
              </a:rPr>
              <a:t>VGR Forum » Mobile</a:t>
            </a:r>
            <a:endParaRPr kumimoji="0" lang="en-US" altLang="en-US" sz="14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mn-lt"/>
              </a:rPr>
              <a:t>  </a:t>
            </a:r>
            <a:r>
              <a:rPr kumimoji="0" lang="en-US" altLang="en-US" sz="1400" b="1" i="0" u="none" strike="noStrike" cap="none" normalizeH="0" baseline="0" dirty="0">
                <a:ln>
                  <a:noFill/>
                </a:ln>
                <a:solidFill>
                  <a:schemeClr val="tx1"/>
                </a:solidFill>
                <a:effectLst/>
                <a:latin typeface="+mn-lt"/>
              </a:rPr>
              <a:t>9. </a:t>
            </a:r>
            <a:r>
              <a:rPr kumimoji="0" lang="en-US" altLang="en-US" sz="1400" b="1" i="0" u="none" strike="noStrike" cap="none" normalizeH="0" baseline="0" dirty="0">
                <a:ln>
                  <a:noFill/>
                </a:ln>
                <a:solidFill>
                  <a:srgbClr val="008CC9"/>
                </a:solidFill>
                <a:effectLst/>
                <a:latin typeface="+mn-lt"/>
                <a:hlinkClick r:id="rId33"/>
              </a:rPr>
              <a:t>Elitepvpers » Mobile Games</a:t>
            </a:r>
            <a:endParaRPr kumimoji="0" lang="en-US" altLang="en-US" sz="14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mn-lt"/>
              </a:rPr>
              <a:t>10. </a:t>
            </a:r>
            <a:r>
              <a:rPr kumimoji="0" lang="en-US" altLang="en-US" sz="1400" b="1" i="0" u="none" strike="noStrike" cap="none" normalizeH="0" baseline="0" dirty="0">
                <a:ln>
                  <a:noFill/>
                </a:ln>
                <a:solidFill>
                  <a:srgbClr val="008CC9"/>
                </a:solidFill>
                <a:effectLst/>
                <a:latin typeface="+mn-lt"/>
                <a:hlinkClick r:id="rId34"/>
              </a:rPr>
              <a:t>Se7enSins » Mobile Center</a:t>
            </a:r>
            <a:endParaRPr lang="en-US" altLang="en-US" sz="1400" b="1"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mn-lt"/>
              </a:rPr>
              <a:t>11. </a:t>
            </a:r>
            <a:r>
              <a:rPr kumimoji="0" lang="en-US" altLang="en-US" sz="1400" b="1" i="0" u="none" strike="noStrike" cap="none" normalizeH="0" baseline="0" dirty="0">
                <a:ln>
                  <a:noFill/>
                </a:ln>
                <a:solidFill>
                  <a:srgbClr val="008CC9"/>
                </a:solidFill>
                <a:effectLst/>
                <a:latin typeface="+mn-lt"/>
                <a:hlinkClick r:id="rId35"/>
              </a:rPr>
              <a:t>Hard Forum » Mobile Games</a:t>
            </a:r>
            <a:endParaRPr kumimoji="0" lang="en-US" altLang="en-US" sz="1400" b="1"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AutoNum type="arabicPeriod" startAt="12"/>
              <a:tabLst/>
            </a:pPr>
            <a:r>
              <a:rPr kumimoji="0" lang="en-US" altLang="en-US" sz="1400" b="1" i="0" u="none" strike="noStrike" cap="none" normalizeH="0" baseline="0" dirty="0">
                <a:ln>
                  <a:noFill/>
                </a:ln>
                <a:solidFill>
                  <a:srgbClr val="008CC9"/>
                </a:solidFill>
                <a:effectLst/>
                <a:latin typeface="+mn-lt"/>
                <a:hlinkClick r:id="rId36"/>
              </a:rPr>
              <a:t>dedomil.net</a:t>
            </a:r>
            <a:r>
              <a:rPr kumimoji="0" lang="en-US" altLang="en-US" sz="14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AutoNum type="arabicPeriod" startAt="12"/>
              <a:tabLst/>
            </a:pPr>
            <a:r>
              <a:rPr kumimoji="0" lang="en-US" altLang="en-US" sz="1400" b="1" i="0" u="none" strike="noStrike" cap="none" normalizeH="0" baseline="0" dirty="0">
                <a:ln>
                  <a:noFill/>
                </a:ln>
                <a:solidFill>
                  <a:srgbClr val="008CC9"/>
                </a:solidFill>
                <a:effectLst/>
                <a:latin typeface="+mn-lt"/>
                <a:hlinkClick r:id="rId37"/>
              </a:rPr>
              <a:t>Neowin » Mobile Gaming</a:t>
            </a:r>
            <a:endParaRPr kumimoji="0" lang="en-US" altLang="en-US" sz="1400" b="1" i="0" u="none" strike="noStrike" cap="none" normalizeH="0" baseline="0" dirty="0">
              <a:ln>
                <a:noFill/>
              </a:ln>
              <a:solidFill>
                <a:srgbClr val="008CC9"/>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AutoNum type="arabicPeriod" startAt="12"/>
              <a:tabLst/>
            </a:pPr>
            <a:r>
              <a:rPr kumimoji="0" lang="en-US" altLang="en-US" sz="1400" b="1" i="0" u="none" strike="noStrike" cap="none" normalizeH="0" baseline="0" dirty="0">
                <a:ln>
                  <a:noFill/>
                </a:ln>
                <a:solidFill>
                  <a:srgbClr val="008CC9"/>
                </a:solidFill>
                <a:effectLst/>
                <a:latin typeface="+mn-lt"/>
                <a:hlinkClick r:id="rId38"/>
              </a:rPr>
              <a:t>AppFutura » Mobile Game Developers Forum</a:t>
            </a:r>
            <a:r>
              <a:rPr kumimoji="0" lang="en-US" altLang="en-US" sz="14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AutoNum type="arabicPeriod" startAt="15"/>
              <a:tabLst/>
            </a:pPr>
            <a:r>
              <a:rPr kumimoji="0" lang="en-US" altLang="en-US" sz="1400" b="1" i="0" u="none" strike="noStrike" cap="none" normalizeH="0" baseline="0" dirty="0">
                <a:ln>
                  <a:noFill/>
                </a:ln>
                <a:solidFill>
                  <a:srgbClr val="008CC9"/>
                </a:solidFill>
                <a:effectLst/>
                <a:latin typeface="+mn-lt"/>
                <a:hlinkClick r:id="rId39"/>
              </a:rPr>
              <a:t>The Tech Game » Mobile Gaming Forum</a:t>
            </a:r>
            <a:r>
              <a:rPr kumimoji="0" lang="en-US" altLang="en-US" sz="14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AutoNum type="arabicPeriod" startAt="15"/>
              <a:tabLst/>
            </a:pPr>
            <a:r>
              <a:rPr kumimoji="0" lang="en-US" altLang="en-US" sz="1400" b="1" i="0" u="none" strike="noStrike" cap="none" normalizeH="0" baseline="0" dirty="0">
                <a:ln>
                  <a:noFill/>
                </a:ln>
                <a:solidFill>
                  <a:srgbClr val="008CC9"/>
                </a:solidFill>
                <a:effectLst/>
                <a:latin typeface="+mn-lt"/>
                <a:hlinkClick r:id="rId40"/>
              </a:rPr>
              <a:t>Something Awful » Mobile Gaming</a:t>
            </a:r>
            <a:r>
              <a:rPr kumimoji="0" lang="en-US" altLang="en-US" sz="14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AutoNum type="arabicPeriod" startAt="15"/>
              <a:tabLst/>
            </a:pPr>
            <a:r>
              <a:rPr kumimoji="0" lang="en-US" altLang="en-US" sz="1400" b="1" i="0" u="none" strike="noStrike" cap="none" normalizeH="0" baseline="0" dirty="0">
                <a:ln>
                  <a:noFill/>
                </a:ln>
                <a:solidFill>
                  <a:srgbClr val="008CC9"/>
                </a:solidFill>
                <a:effectLst/>
                <a:latin typeface="+mn-lt"/>
                <a:hlinkClick r:id="rId39"/>
              </a:rPr>
              <a:t>The Tech Game » Mobile Gaming</a:t>
            </a:r>
            <a:r>
              <a:rPr kumimoji="0" lang="en-US" altLang="en-US" sz="1400" b="0" i="0" u="none" strike="noStrike" cap="none" normalizeH="0" baseline="0" dirty="0">
                <a:ln>
                  <a:noFill/>
                </a:ln>
                <a:solidFill>
                  <a:schemeClr val="tx1"/>
                </a:solidFill>
                <a:effectLst/>
                <a:latin typeface="+mn-lt"/>
              </a:rPr>
              <a:t> </a:t>
            </a:r>
          </a:p>
        </p:txBody>
      </p:sp>
      <p:sp>
        <p:nvSpPr>
          <p:cNvPr id="28" name="Rectangle 35">
            <a:extLst>
              <a:ext uri="{FF2B5EF4-FFF2-40B4-BE49-F238E27FC236}">
                <a16:creationId xmlns:a16="http://schemas.microsoft.com/office/drawing/2014/main" id="{12C83B5B-DC22-5313-9AE7-FD5A4F2FE499}"/>
              </a:ext>
            </a:extLst>
          </p:cNvPr>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026" name="Picture 2" descr="TouchArcade">
            <a:extLst>
              <a:ext uri="{FF2B5EF4-FFF2-40B4-BE49-F238E27FC236}">
                <a16:creationId xmlns:a16="http://schemas.microsoft.com/office/drawing/2014/main" id="{82A174EC-1F5F-7DC1-9938-8F9184B3FCA6}"/>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9850" y="-12360275"/>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ndroid Central » Android Games">
            <a:extLst>
              <a:ext uri="{FF2B5EF4-FFF2-40B4-BE49-F238E27FC236}">
                <a16:creationId xmlns:a16="http://schemas.microsoft.com/office/drawing/2014/main" id="{98E281B6-7359-3E10-AE15-C9EDF39BCEE1}"/>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9850" y="-9525000"/>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droid Forums » Android Apps &amp; Games">
            <a:extLst>
              <a:ext uri="{FF2B5EF4-FFF2-40B4-BE49-F238E27FC236}">
                <a16:creationId xmlns:a16="http://schemas.microsoft.com/office/drawing/2014/main" id="{27BB9684-D0B3-D9EC-1183-D4A49514AFA3}"/>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9850" y="-7604125"/>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Reddit » Mobile Gaming">
            <a:extLst>
              <a:ext uri="{FF2B5EF4-FFF2-40B4-BE49-F238E27FC236}">
                <a16:creationId xmlns:a16="http://schemas.microsoft.com/office/drawing/2014/main" id="{784F42D2-C29E-D118-1284-41F113672262}"/>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9850" y="-5684838"/>
            <a:ext cx="1190625" cy="11906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HTMLText1" r:id="rId1" imgW="914400" imgH="228600"/>
        </mc:Choice>
        <mc:Fallback>
          <p:control name="HTMLText1" r:id="rId1" imgW="914400" imgH="228600">
            <p:pic>
              <p:nvPicPr>
                <p:cNvPr id="5" name="HTMLText1">
                  <a:extLst>
                    <a:ext uri="{FF2B5EF4-FFF2-40B4-BE49-F238E27FC236}">
                      <a16:creationId xmlns:a16="http://schemas.microsoft.com/office/drawing/2014/main" id="{A69D978F-3F7B-242F-1CE7-74121D47E7ED}"/>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1" r:id="rId2" imgW="846000" imgH="331560"/>
        </mc:Choice>
        <mc:Fallback>
          <p:control name="HTMLSubmit1" r:id="rId2" imgW="846000" imgH="331560">
            <p:pic>
              <p:nvPicPr>
                <p:cNvPr id="6" name="HTMLSubmit1">
                  <a:extLst>
                    <a:ext uri="{FF2B5EF4-FFF2-40B4-BE49-F238E27FC236}">
                      <a16:creationId xmlns:a16="http://schemas.microsoft.com/office/drawing/2014/main" id="{B314A9E6-9680-1C4C-7961-3A82B30F2F2C}"/>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2" r:id="rId3" imgW="914400" imgH="228600"/>
        </mc:Choice>
        <mc:Fallback>
          <p:control name="HTMLText2" r:id="rId3" imgW="914400" imgH="228600">
            <p:pic>
              <p:nvPicPr>
                <p:cNvPr id="8" name="HTMLText2">
                  <a:extLst>
                    <a:ext uri="{FF2B5EF4-FFF2-40B4-BE49-F238E27FC236}">
                      <a16:creationId xmlns:a16="http://schemas.microsoft.com/office/drawing/2014/main" id="{FD3831E2-7958-0037-1E43-4AA7C0AA71E9}"/>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2" r:id="rId4" imgW="846000" imgH="331560"/>
        </mc:Choice>
        <mc:Fallback>
          <p:control name="HTMLSubmit2" r:id="rId4" imgW="846000" imgH="331560">
            <p:pic>
              <p:nvPicPr>
                <p:cNvPr id="9" name="HTMLSubmit2">
                  <a:extLst>
                    <a:ext uri="{FF2B5EF4-FFF2-40B4-BE49-F238E27FC236}">
                      <a16:creationId xmlns:a16="http://schemas.microsoft.com/office/drawing/2014/main" id="{4C647305-51B3-A87B-2843-F2F5A4E168F5}"/>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3" r:id="rId5" imgW="914400" imgH="228600"/>
        </mc:Choice>
        <mc:Fallback>
          <p:control name="HTMLText3" r:id="rId5" imgW="914400" imgH="228600">
            <p:pic>
              <p:nvPicPr>
                <p:cNvPr id="10" name="HTMLText3">
                  <a:extLst>
                    <a:ext uri="{FF2B5EF4-FFF2-40B4-BE49-F238E27FC236}">
                      <a16:creationId xmlns:a16="http://schemas.microsoft.com/office/drawing/2014/main" id="{4DCC0A2C-40E8-ADBA-AD7F-BD4E29FEB559}"/>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3" r:id="rId6" imgW="846000" imgH="331560"/>
        </mc:Choice>
        <mc:Fallback>
          <p:control name="HTMLSubmit3" r:id="rId6" imgW="846000" imgH="331560">
            <p:pic>
              <p:nvPicPr>
                <p:cNvPr id="11" name="HTMLSubmit3">
                  <a:extLst>
                    <a:ext uri="{FF2B5EF4-FFF2-40B4-BE49-F238E27FC236}">
                      <a16:creationId xmlns:a16="http://schemas.microsoft.com/office/drawing/2014/main" id="{26941BB8-15E9-9957-B985-1D5F719A2F0B}"/>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4" r:id="rId7" imgW="914400" imgH="228600"/>
        </mc:Choice>
        <mc:Fallback>
          <p:control name="HTMLText4" r:id="rId7" imgW="914400" imgH="228600">
            <p:pic>
              <p:nvPicPr>
                <p:cNvPr id="12" name="HTMLText4">
                  <a:extLst>
                    <a:ext uri="{FF2B5EF4-FFF2-40B4-BE49-F238E27FC236}">
                      <a16:creationId xmlns:a16="http://schemas.microsoft.com/office/drawing/2014/main" id="{6776CFFB-67B8-B20E-DF0C-9C505D431F1E}"/>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4" r:id="rId8" imgW="846000" imgH="331560"/>
        </mc:Choice>
        <mc:Fallback>
          <p:control name="HTMLSubmit4" r:id="rId8" imgW="846000" imgH="331560">
            <p:pic>
              <p:nvPicPr>
                <p:cNvPr id="13" name="HTMLSubmit4">
                  <a:extLst>
                    <a:ext uri="{FF2B5EF4-FFF2-40B4-BE49-F238E27FC236}">
                      <a16:creationId xmlns:a16="http://schemas.microsoft.com/office/drawing/2014/main" id="{0A47968D-BD69-6B42-64A8-EC143DE93A48}"/>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5" r:id="rId9" imgW="914400" imgH="228600"/>
        </mc:Choice>
        <mc:Fallback>
          <p:control name="HTMLText5" r:id="rId9" imgW="914400" imgH="228600">
            <p:pic>
              <p:nvPicPr>
                <p:cNvPr id="14" name="HTMLText5">
                  <a:extLst>
                    <a:ext uri="{FF2B5EF4-FFF2-40B4-BE49-F238E27FC236}">
                      <a16:creationId xmlns:a16="http://schemas.microsoft.com/office/drawing/2014/main" id="{53B21EB0-9797-A47B-11A4-ACF4C135DA1B}"/>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5" r:id="rId10" imgW="846000" imgH="331560"/>
        </mc:Choice>
        <mc:Fallback>
          <p:control name="HTMLSubmit5" r:id="rId10" imgW="846000" imgH="331560">
            <p:pic>
              <p:nvPicPr>
                <p:cNvPr id="15" name="HTMLSubmit5">
                  <a:extLst>
                    <a:ext uri="{FF2B5EF4-FFF2-40B4-BE49-F238E27FC236}">
                      <a16:creationId xmlns:a16="http://schemas.microsoft.com/office/drawing/2014/main" id="{ABE0259C-437C-9550-EF66-63A3AFD637D3}"/>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6" r:id="rId11" imgW="914400" imgH="228600"/>
        </mc:Choice>
        <mc:Fallback>
          <p:control name="HTMLText6" r:id="rId11" imgW="914400" imgH="228600">
            <p:pic>
              <p:nvPicPr>
                <p:cNvPr id="16" name="HTMLText6">
                  <a:extLst>
                    <a:ext uri="{FF2B5EF4-FFF2-40B4-BE49-F238E27FC236}">
                      <a16:creationId xmlns:a16="http://schemas.microsoft.com/office/drawing/2014/main" id="{0D23EE46-2FAF-0E74-33D7-3EF5425D23BB}"/>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6" r:id="rId12" imgW="846000" imgH="331560"/>
        </mc:Choice>
        <mc:Fallback>
          <p:control name="HTMLSubmit6" r:id="rId12" imgW="846000" imgH="331560">
            <p:pic>
              <p:nvPicPr>
                <p:cNvPr id="17" name="HTMLSubmit6">
                  <a:extLst>
                    <a:ext uri="{FF2B5EF4-FFF2-40B4-BE49-F238E27FC236}">
                      <a16:creationId xmlns:a16="http://schemas.microsoft.com/office/drawing/2014/main" id="{A640B6DD-2167-9E51-01BD-B8FBC3F02B23}"/>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7" r:id="rId13" imgW="914400" imgH="228600"/>
        </mc:Choice>
        <mc:Fallback>
          <p:control name="HTMLText7" r:id="rId13" imgW="914400" imgH="228600">
            <p:pic>
              <p:nvPicPr>
                <p:cNvPr id="18" name="HTMLText7">
                  <a:extLst>
                    <a:ext uri="{FF2B5EF4-FFF2-40B4-BE49-F238E27FC236}">
                      <a16:creationId xmlns:a16="http://schemas.microsoft.com/office/drawing/2014/main" id="{CF123625-A170-BB46-AECF-4C51DAFC7B8E}"/>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7" r:id="rId14" imgW="846000" imgH="331560"/>
        </mc:Choice>
        <mc:Fallback>
          <p:control name="HTMLSubmit7" r:id="rId14" imgW="846000" imgH="331560">
            <p:pic>
              <p:nvPicPr>
                <p:cNvPr id="19" name="HTMLSubmit7">
                  <a:extLst>
                    <a:ext uri="{FF2B5EF4-FFF2-40B4-BE49-F238E27FC236}">
                      <a16:creationId xmlns:a16="http://schemas.microsoft.com/office/drawing/2014/main" id="{3049D1F6-75FB-A6A5-8A9E-558B9A7332A7}"/>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8" r:id="rId15" imgW="914400" imgH="228600"/>
        </mc:Choice>
        <mc:Fallback>
          <p:control name="HTMLText8" r:id="rId15" imgW="914400" imgH="228600">
            <p:pic>
              <p:nvPicPr>
                <p:cNvPr id="20" name="HTMLText8">
                  <a:extLst>
                    <a:ext uri="{FF2B5EF4-FFF2-40B4-BE49-F238E27FC236}">
                      <a16:creationId xmlns:a16="http://schemas.microsoft.com/office/drawing/2014/main" id="{356DDAE6-9503-FCEC-E05D-257319D36573}"/>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8" r:id="rId16" imgW="846000" imgH="331560"/>
        </mc:Choice>
        <mc:Fallback>
          <p:control name="HTMLSubmit8" r:id="rId16" imgW="846000" imgH="331560">
            <p:pic>
              <p:nvPicPr>
                <p:cNvPr id="21" name="HTMLSubmit8">
                  <a:extLst>
                    <a:ext uri="{FF2B5EF4-FFF2-40B4-BE49-F238E27FC236}">
                      <a16:creationId xmlns:a16="http://schemas.microsoft.com/office/drawing/2014/main" id="{AE5BA1A5-1297-E980-8CBE-61E155AF2A80}"/>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9" r:id="rId17" imgW="914400" imgH="228600"/>
        </mc:Choice>
        <mc:Fallback>
          <p:control name="HTMLText9" r:id="rId17" imgW="914400" imgH="228600">
            <p:pic>
              <p:nvPicPr>
                <p:cNvPr id="22" name="HTMLText9">
                  <a:extLst>
                    <a:ext uri="{FF2B5EF4-FFF2-40B4-BE49-F238E27FC236}">
                      <a16:creationId xmlns:a16="http://schemas.microsoft.com/office/drawing/2014/main" id="{0DED2DD3-CD29-E993-27E1-563062327F3F}"/>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9" r:id="rId18" imgW="846000" imgH="331560"/>
        </mc:Choice>
        <mc:Fallback>
          <p:control name="HTMLSubmit9" r:id="rId18" imgW="846000" imgH="331560">
            <p:pic>
              <p:nvPicPr>
                <p:cNvPr id="23" name="HTMLSubmit9">
                  <a:extLst>
                    <a:ext uri="{FF2B5EF4-FFF2-40B4-BE49-F238E27FC236}">
                      <a16:creationId xmlns:a16="http://schemas.microsoft.com/office/drawing/2014/main" id="{C3B25089-DB26-9974-4FF5-693E0620B24E}"/>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10" r:id="rId19" imgW="914400" imgH="228600"/>
        </mc:Choice>
        <mc:Fallback>
          <p:control name="HTMLText10" r:id="rId19" imgW="914400" imgH="228600">
            <p:pic>
              <p:nvPicPr>
                <p:cNvPr id="24" name="HTMLText10">
                  <a:extLst>
                    <a:ext uri="{FF2B5EF4-FFF2-40B4-BE49-F238E27FC236}">
                      <a16:creationId xmlns:a16="http://schemas.microsoft.com/office/drawing/2014/main" id="{1D9051C1-D413-49D7-2634-594D89208A3C}"/>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10" r:id="rId20" imgW="846000" imgH="331560"/>
        </mc:Choice>
        <mc:Fallback>
          <p:control name="HTMLSubmit10" r:id="rId20" imgW="846000" imgH="331560">
            <p:pic>
              <p:nvPicPr>
                <p:cNvPr id="25" name="HTMLSubmit10">
                  <a:extLst>
                    <a:ext uri="{FF2B5EF4-FFF2-40B4-BE49-F238E27FC236}">
                      <a16:creationId xmlns:a16="http://schemas.microsoft.com/office/drawing/2014/main" id="{1FA22687-3B13-5C6E-F4C9-5A56EDFA0B97}"/>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Text11" r:id="rId21" imgW="914400" imgH="228600"/>
        </mc:Choice>
        <mc:Fallback>
          <p:control name="HTMLText11" r:id="rId21" imgW="914400" imgH="228600">
            <p:pic>
              <p:nvPicPr>
                <p:cNvPr id="26" name="HTMLText11">
                  <a:extLst>
                    <a:ext uri="{FF2B5EF4-FFF2-40B4-BE49-F238E27FC236}">
                      <a16:creationId xmlns:a16="http://schemas.microsoft.com/office/drawing/2014/main" id="{D2ACB73D-FB05-C9B9-6FF8-8EB2A7D71C5A}"/>
                    </a:ext>
                  </a:extLst>
                </p:cNvPr>
                <p:cNvPicPr preferRelativeResize="0">
                  <a:picLocks noChangeArrowheads="1" noChangeShapeType="1"/>
                </p:cNvPicPr>
                <p:nvPr/>
              </p:nvPicPr>
              <p:blipFill>
                <a:blip r:embed="rId45"/>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Submit11" r:id="rId22" imgW="846000" imgH="331560"/>
        </mc:Choice>
        <mc:Fallback>
          <p:control name="HTMLSubmit11" r:id="rId22" imgW="846000" imgH="331560">
            <p:pic>
              <p:nvPicPr>
                <p:cNvPr id="27" name="HTMLSubmit11">
                  <a:extLst>
                    <a:ext uri="{FF2B5EF4-FFF2-40B4-BE49-F238E27FC236}">
                      <a16:creationId xmlns:a16="http://schemas.microsoft.com/office/drawing/2014/main" id="{7E6143DE-9ADB-01DE-3540-4D3443454452}"/>
                    </a:ext>
                  </a:extLst>
                </p:cNvPr>
                <p:cNvPicPr preferRelativeResize="0">
                  <a:picLocks noChangeArrowheads="1" noChangeShapeType="1"/>
                </p:cNvPicPr>
                <p:nvPr/>
              </p:nvPicPr>
              <p:blipFill>
                <a:blip r:embed="rId46"/>
                <a:srcRect/>
                <a:stretch>
                  <a:fillRect/>
                </a:stretch>
              </p:blipFill>
              <p:spPr bwMode="auto">
                <a:xfrm>
                  <a:off x="0" y="0"/>
                  <a:ext cx="9144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530621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28" y="4293096"/>
            <a:ext cx="12097344" cy="1056117"/>
          </a:xfrm>
        </p:spPr>
        <p:txBody>
          <a:bodyPr>
            <a:normAutofit fontScale="90000"/>
          </a:bodyPr>
          <a:lstStyle/>
          <a:p>
            <a:br>
              <a:rPr lang="en-US" sz="4267" b="1" dirty="0">
                <a:latin typeface="+mn-lt"/>
              </a:rPr>
            </a:br>
            <a:r>
              <a:rPr lang="en-US" sz="4267" b="1" dirty="0">
                <a:latin typeface="+mn-lt"/>
              </a:rPr>
              <a:t>Hyper Casual &amp; Casual Game Concepts</a:t>
            </a:r>
            <a:br>
              <a:rPr lang="en-US" sz="4267" b="1" dirty="0">
                <a:latin typeface="+mn-lt"/>
              </a:rPr>
            </a:br>
            <a:r>
              <a:rPr lang="en-US" sz="2700" b="1" dirty="0">
                <a:latin typeface="+mn-lt"/>
              </a:rPr>
              <a:t>Harry Lang / August 2022</a:t>
            </a:r>
          </a:p>
        </p:txBody>
      </p:sp>
      <p:sp>
        <p:nvSpPr>
          <p:cNvPr id="5" name="Rectangle 4">
            <a:extLst>
              <a:ext uri="{FF2B5EF4-FFF2-40B4-BE49-F238E27FC236}">
                <a16:creationId xmlns:a16="http://schemas.microsoft.com/office/drawing/2014/main" id="{6A50F9BC-C404-413B-87C0-2F07B5C159E3}"/>
              </a:ext>
            </a:extLst>
          </p:cNvPr>
          <p:cNvSpPr/>
          <p:nvPr/>
        </p:nvSpPr>
        <p:spPr>
          <a:xfrm>
            <a:off x="47328" y="5445224"/>
            <a:ext cx="12144672" cy="1412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1026" name="Picture 2" descr="Kwalee screenshots, images and pictures - Giant Bomb">
            <a:extLst>
              <a:ext uri="{FF2B5EF4-FFF2-40B4-BE49-F238E27FC236}">
                <a16:creationId xmlns:a16="http://schemas.microsoft.com/office/drawing/2014/main" id="{8CB55C49-7FA2-0E80-2415-7EC4668306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00" b="38800"/>
          <a:stretch/>
        </p:blipFill>
        <p:spPr bwMode="auto">
          <a:xfrm>
            <a:off x="1242485" y="1988840"/>
            <a:ext cx="9704916" cy="220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524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68627"/>
            <a:ext cx="10972800" cy="836712"/>
          </a:xfrm>
        </p:spPr>
        <p:txBody>
          <a:bodyPr>
            <a:normAutofit/>
          </a:bodyPr>
          <a:lstStyle/>
          <a:p>
            <a:pPr algn="r"/>
            <a:r>
              <a:rPr lang="en-US" sz="3200" b="1" dirty="0">
                <a:latin typeface="Century Gothic" panose="020B0502020202020204" pitchFamily="34" charset="0"/>
              </a:rPr>
              <a:t>Casual &amp; Hyper Casual Game Types</a:t>
            </a:r>
          </a:p>
        </p:txBody>
      </p:sp>
      <p:pic>
        <p:nvPicPr>
          <p:cNvPr id="11" name="Picture 10">
            <a:extLst>
              <a:ext uri="{FF2B5EF4-FFF2-40B4-BE49-F238E27FC236}">
                <a16:creationId xmlns:a16="http://schemas.microsoft.com/office/drawing/2014/main" id="{7843E812-04FE-5C64-F3C8-72089FB7627C}"/>
              </a:ext>
            </a:extLst>
          </p:cNvPr>
          <p:cNvPicPr>
            <a:picLocks noChangeAspect="1"/>
          </p:cNvPicPr>
          <p:nvPr/>
        </p:nvPicPr>
        <p:blipFill>
          <a:blip r:embed="rId2"/>
          <a:stretch>
            <a:fillRect/>
          </a:stretch>
        </p:blipFill>
        <p:spPr>
          <a:xfrm>
            <a:off x="1384931" y="1208152"/>
            <a:ext cx="9413040" cy="4714648"/>
          </a:xfrm>
          <a:prstGeom prst="rect">
            <a:avLst/>
          </a:prstGeom>
        </p:spPr>
      </p:pic>
      <p:pic>
        <p:nvPicPr>
          <p:cNvPr id="3" name="Picture 2">
            <a:extLst>
              <a:ext uri="{FF2B5EF4-FFF2-40B4-BE49-F238E27FC236}">
                <a16:creationId xmlns:a16="http://schemas.microsoft.com/office/drawing/2014/main" id="{49CEAA2B-18CD-34AC-B99F-BC12AD329BEF}"/>
              </a:ext>
            </a:extLst>
          </p:cNvPr>
          <p:cNvPicPr>
            <a:picLocks noChangeAspect="1"/>
          </p:cNvPicPr>
          <p:nvPr/>
        </p:nvPicPr>
        <p:blipFill rotWithShape="1">
          <a:blip r:embed="rId3"/>
          <a:srcRect l="8753" r="8009" b="35879"/>
          <a:stretch/>
        </p:blipFill>
        <p:spPr>
          <a:xfrm>
            <a:off x="3809525" y="1602355"/>
            <a:ext cx="4058568" cy="3926242"/>
          </a:xfrm>
          <a:prstGeom prst="rect">
            <a:avLst/>
          </a:prstGeom>
        </p:spPr>
      </p:pic>
    </p:spTree>
    <p:extLst>
      <p:ext uri="{BB962C8B-B14F-4D97-AF65-F5344CB8AC3E}">
        <p14:creationId xmlns:p14="http://schemas.microsoft.com/office/powerpoint/2010/main" val="2857913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e 5"/>
          <p:cNvSpPr/>
          <p:nvPr/>
        </p:nvSpPr>
        <p:spPr>
          <a:xfrm flipH="1">
            <a:off x="3907758" y="1097771"/>
            <a:ext cx="5544616" cy="5184576"/>
          </a:xfrm>
          <a:prstGeom prst="pie">
            <a:avLst>
              <a:gd name="adj1" fmla="val 9661"/>
              <a:gd name="adj2" fmla="val 16210538"/>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b="1" dirty="0">
              <a:solidFill>
                <a:schemeClr val="bg1"/>
              </a:solidFill>
            </a:endParaRPr>
          </a:p>
        </p:txBody>
      </p:sp>
      <p:sp>
        <p:nvSpPr>
          <p:cNvPr id="2" name="Title 1"/>
          <p:cNvSpPr>
            <a:spLocks noGrp="1"/>
          </p:cNvSpPr>
          <p:nvPr>
            <p:ph type="title"/>
          </p:nvPr>
        </p:nvSpPr>
        <p:spPr>
          <a:xfrm>
            <a:off x="3755409" y="163470"/>
            <a:ext cx="8229600" cy="626404"/>
          </a:xfrm>
        </p:spPr>
        <p:txBody>
          <a:bodyPr>
            <a:normAutofit/>
          </a:bodyPr>
          <a:lstStyle/>
          <a:p>
            <a:pPr algn="r"/>
            <a:r>
              <a:rPr lang="en-GB" sz="2800" b="1" dirty="0">
                <a:latin typeface="Century Gothic" panose="020B0502020202020204" pitchFamily="34" charset="0"/>
              </a:rPr>
              <a:t>Kwalee Business Vertical Objectives</a:t>
            </a:r>
            <a:endParaRPr lang="en-US" sz="2800" b="1" dirty="0">
              <a:latin typeface="Century Gothic" panose="020B0502020202020204" pitchFamily="34" charset="0"/>
            </a:endParaRPr>
          </a:p>
        </p:txBody>
      </p:sp>
      <p:graphicFrame>
        <p:nvGraphicFramePr>
          <p:cNvPr id="5" name="Diagram 4"/>
          <p:cNvGraphicFramePr/>
          <p:nvPr>
            <p:extLst>
              <p:ext uri="{D42A27DB-BD31-4B8C-83A1-F6EECF244321}">
                <p14:modId xmlns:p14="http://schemas.microsoft.com/office/powerpoint/2010/main" val="2956475654"/>
              </p:ext>
            </p:extLst>
          </p:nvPr>
        </p:nvGraphicFramePr>
        <p:xfrm>
          <a:off x="3691734" y="167383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E453AFF-61BD-FC82-882A-A08B855ADACD}"/>
              </a:ext>
            </a:extLst>
          </p:cNvPr>
          <p:cNvPicPr>
            <a:picLocks noChangeAspect="1"/>
          </p:cNvPicPr>
          <p:nvPr/>
        </p:nvPicPr>
        <p:blipFill rotWithShape="1">
          <a:blip r:embed="rId8"/>
          <a:srcRect l="85649" t="655" r="338" b="9845"/>
          <a:stretch/>
        </p:blipFill>
        <p:spPr>
          <a:xfrm>
            <a:off x="0" y="0"/>
            <a:ext cx="2064470" cy="6862585"/>
          </a:xfrm>
          <a:prstGeom prst="rect">
            <a:avLst/>
          </a:prstGeom>
        </p:spPr>
      </p:pic>
    </p:spTree>
    <p:extLst>
      <p:ext uri="{BB962C8B-B14F-4D97-AF65-F5344CB8AC3E}">
        <p14:creationId xmlns:p14="http://schemas.microsoft.com/office/powerpoint/2010/main" val="3436170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3D0CA5-CEEE-B1F1-8482-5B19F2DA8E2A}"/>
              </a:ext>
            </a:extLst>
          </p:cNvPr>
          <p:cNvPicPr>
            <a:picLocks noChangeAspect="1"/>
          </p:cNvPicPr>
          <p:nvPr/>
        </p:nvPicPr>
        <p:blipFill rotWithShape="1">
          <a:blip r:embed="rId2"/>
          <a:srcRect l="32500" r="30350"/>
          <a:stretch/>
        </p:blipFill>
        <p:spPr>
          <a:xfrm>
            <a:off x="9049070" y="1001349"/>
            <a:ext cx="2784309" cy="4215820"/>
          </a:xfrm>
          <a:prstGeom prst="rect">
            <a:avLst/>
          </a:prstGeom>
        </p:spPr>
      </p:pic>
      <p:sp>
        <p:nvSpPr>
          <p:cNvPr id="2" name="Title 1"/>
          <p:cNvSpPr>
            <a:spLocks noGrp="1"/>
          </p:cNvSpPr>
          <p:nvPr>
            <p:ph type="title"/>
          </p:nvPr>
        </p:nvSpPr>
        <p:spPr>
          <a:xfrm>
            <a:off x="860579" y="164637"/>
            <a:ext cx="10972800" cy="836712"/>
          </a:xfrm>
        </p:spPr>
        <p:txBody>
          <a:bodyPr>
            <a:noAutofit/>
          </a:bodyPr>
          <a:lstStyle/>
          <a:p>
            <a:pPr algn="r"/>
            <a:r>
              <a:rPr lang="en-GB" sz="2800" b="1" dirty="0"/>
              <a:t>Treasure Trove A/R</a:t>
            </a:r>
            <a:endParaRPr lang="en-US" sz="2800" dirty="0"/>
          </a:p>
        </p:txBody>
      </p:sp>
      <p:sp>
        <p:nvSpPr>
          <p:cNvPr id="4" name="Content Placeholder 2"/>
          <p:cNvSpPr txBox="1">
            <a:spLocks/>
          </p:cNvSpPr>
          <p:nvPr/>
        </p:nvSpPr>
        <p:spPr>
          <a:xfrm>
            <a:off x="496325" y="164637"/>
            <a:ext cx="7086641" cy="489654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867" dirty="0"/>
          </a:p>
          <a:p>
            <a:pPr marL="0" indent="0">
              <a:buNone/>
            </a:pPr>
            <a:r>
              <a:rPr lang="en-GB" sz="1600" b="1" dirty="0"/>
              <a:t>Game Type</a:t>
            </a:r>
          </a:p>
          <a:p>
            <a:r>
              <a:rPr lang="en-GB" sz="1600" dirty="0"/>
              <a:t>Social/ Exploration</a:t>
            </a:r>
          </a:p>
          <a:p>
            <a:pPr marL="0" indent="0">
              <a:buNone/>
            </a:pPr>
            <a:r>
              <a:rPr lang="en-GB" sz="1600" b="1" dirty="0"/>
              <a:t>Game Mechanic</a:t>
            </a:r>
          </a:p>
          <a:p>
            <a:r>
              <a:rPr lang="en-GB" sz="1600" dirty="0"/>
              <a:t>Following the footsteps of Pokemon Go, you use your phone as a metal detector to sweep the country for treasure. </a:t>
            </a:r>
          </a:p>
          <a:p>
            <a:r>
              <a:rPr lang="en-GB" sz="1600" dirty="0"/>
              <a:t>Using AR, you hunt for gold, coins and artefacts hidden at certain </a:t>
            </a:r>
            <a:r>
              <a:rPr lang="en-GB" sz="1600" b="0" i="0" dirty="0">
                <a:solidFill>
                  <a:srgbClr val="4D5156"/>
                </a:solidFill>
                <a:effectLst/>
              </a:rPr>
              <a:t>geodetic coordinates.</a:t>
            </a:r>
          </a:p>
          <a:p>
            <a:r>
              <a:rPr lang="en-GB" sz="1600" dirty="0">
                <a:solidFill>
                  <a:srgbClr val="4D5156"/>
                </a:solidFill>
              </a:rPr>
              <a:t>Treasure is ‘buried’ at random and is in value levels from a ring pull (1p) through to a Roman gold hoard (£10 million)</a:t>
            </a:r>
          </a:p>
          <a:p>
            <a:r>
              <a:rPr lang="en-GB" sz="1600" dirty="0">
                <a:solidFill>
                  <a:srgbClr val="4D5156"/>
                </a:solidFill>
              </a:rPr>
              <a:t>There would be one treasure spot on circa every 10m2 of each country</a:t>
            </a:r>
          </a:p>
          <a:p>
            <a:r>
              <a:rPr lang="en-GB" sz="1600" dirty="0">
                <a:solidFill>
                  <a:srgbClr val="4D5156"/>
                </a:solidFill>
              </a:rPr>
              <a:t>Compete against friends to collect one of each treasure level and win rewards/ medals/ trophies for hoarding the most total £ in treasure </a:t>
            </a:r>
            <a:endParaRPr lang="en-GB" sz="1600" dirty="0"/>
          </a:p>
          <a:p>
            <a:pPr marL="0" indent="0">
              <a:buNone/>
            </a:pPr>
            <a:r>
              <a:rPr lang="en-GB" sz="1600" b="1" dirty="0"/>
              <a:t>Features</a:t>
            </a:r>
          </a:p>
          <a:p>
            <a:r>
              <a:rPr lang="en-GB" sz="1600" dirty="0">
                <a:ea typeface="Times New Roman" panose="02020603050405020304" pitchFamily="18" charset="0"/>
                <a:cs typeface="Times New Roman" panose="02020603050405020304" pitchFamily="18" charset="0"/>
              </a:rPr>
              <a:t>Collection, Hybridisation, Community Gaming</a:t>
            </a:r>
          </a:p>
          <a:p>
            <a:pPr marL="0" indent="0">
              <a:buNone/>
            </a:pPr>
            <a:r>
              <a:rPr lang="en-GB" sz="1600" b="1" dirty="0">
                <a:ea typeface="Times New Roman" panose="02020603050405020304" pitchFamily="18" charset="0"/>
                <a:cs typeface="Times New Roman" panose="02020603050405020304" pitchFamily="18" charset="0"/>
              </a:rPr>
              <a:t>Alternate Names</a:t>
            </a:r>
          </a:p>
          <a:p>
            <a:r>
              <a:rPr lang="en-GB" sz="1600" dirty="0">
                <a:ea typeface="Times New Roman" panose="02020603050405020304" pitchFamily="18" charset="0"/>
                <a:cs typeface="Times New Roman" panose="02020603050405020304" pitchFamily="18" charset="0"/>
              </a:rPr>
              <a:t>Treasure Detectives, Gold Hunter </a:t>
            </a:r>
            <a:endParaRPr lang="en-GB" sz="1600" dirty="0"/>
          </a:p>
        </p:txBody>
      </p:sp>
      <p:sp>
        <p:nvSpPr>
          <p:cNvPr id="6" name="Rectangle 5">
            <a:extLst>
              <a:ext uri="{FF2B5EF4-FFF2-40B4-BE49-F238E27FC236}">
                <a16:creationId xmlns:a16="http://schemas.microsoft.com/office/drawing/2014/main" id="{A654A5B0-19AE-F0D8-BF23-7BE09797A5F5}"/>
              </a:ext>
            </a:extLst>
          </p:cNvPr>
          <p:cNvSpPr/>
          <p:nvPr/>
        </p:nvSpPr>
        <p:spPr>
          <a:xfrm>
            <a:off x="9140532" y="1067510"/>
            <a:ext cx="983902"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 Treasure</a:t>
            </a:r>
          </a:p>
        </p:txBody>
      </p:sp>
      <p:sp>
        <p:nvSpPr>
          <p:cNvPr id="7" name="Rectangle 6">
            <a:extLst>
              <a:ext uri="{FF2B5EF4-FFF2-40B4-BE49-F238E27FC236}">
                <a16:creationId xmlns:a16="http://schemas.microsoft.com/office/drawing/2014/main" id="{5A41C80F-A338-1E75-9BE7-B66FBFBA559E}"/>
              </a:ext>
            </a:extLst>
          </p:cNvPr>
          <p:cNvSpPr/>
          <p:nvPr/>
        </p:nvSpPr>
        <p:spPr>
          <a:xfrm>
            <a:off x="10220444" y="1067510"/>
            <a:ext cx="750151"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Dig</a:t>
            </a:r>
          </a:p>
        </p:txBody>
      </p:sp>
      <p:sp>
        <p:nvSpPr>
          <p:cNvPr id="8" name="Rectangle 7">
            <a:extLst>
              <a:ext uri="{FF2B5EF4-FFF2-40B4-BE49-F238E27FC236}">
                <a16:creationId xmlns:a16="http://schemas.microsoft.com/office/drawing/2014/main" id="{5529CFAB-9030-8366-14F4-8BF452EF1455}"/>
              </a:ext>
            </a:extLst>
          </p:cNvPr>
          <p:cNvSpPr/>
          <p:nvPr/>
        </p:nvSpPr>
        <p:spPr>
          <a:xfrm>
            <a:off x="11024637" y="1074310"/>
            <a:ext cx="750151"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Signal</a:t>
            </a:r>
          </a:p>
        </p:txBody>
      </p:sp>
      <p:pic>
        <p:nvPicPr>
          <p:cNvPr id="12" name="Picture 11">
            <a:extLst>
              <a:ext uri="{FF2B5EF4-FFF2-40B4-BE49-F238E27FC236}">
                <a16:creationId xmlns:a16="http://schemas.microsoft.com/office/drawing/2014/main" id="{CB8431B2-12F1-FC79-C817-C701965E9A4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108" t="8557" r="18217" b="42487"/>
          <a:stretch/>
        </p:blipFill>
        <p:spPr>
          <a:xfrm>
            <a:off x="9444069" y="3944706"/>
            <a:ext cx="1994312" cy="1229576"/>
          </a:xfrm>
          <a:prstGeom prst="rect">
            <a:avLst/>
          </a:prstGeom>
        </p:spPr>
      </p:pic>
      <p:pic>
        <p:nvPicPr>
          <p:cNvPr id="14" name="Picture 13">
            <a:extLst>
              <a:ext uri="{FF2B5EF4-FFF2-40B4-BE49-F238E27FC236}">
                <a16:creationId xmlns:a16="http://schemas.microsoft.com/office/drawing/2014/main" id="{2625F41C-927A-EA43-4B26-B0E0E2D20452}"/>
              </a:ext>
            </a:extLst>
          </p:cNvPr>
          <p:cNvPicPr>
            <a:picLocks noChangeAspect="1"/>
          </p:cNvPicPr>
          <p:nvPr/>
        </p:nvPicPr>
        <p:blipFill>
          <a:blip r:embed="rId5"/>
          <a:stretch>
            <a:fillRect/>
          </a:stretch>
        </p:blipFill>
        <p:spPr>
          <a:xfrm>
            <a:off x="6048376" y="4784823"/>
            <a:ext cx="3262312" cy="1835051"/>
          </a:xfrm>
          <a:prstGeom prst="rect">
            <a:avLst/>
          </a:prstGeom>
        </p:spPr>
      </p:pic>
      <p:pic>
        <p:nvPicPr>
          <p:cNvPr id="15" name="Picture 14">
            <a:extLst>
              <a:ext uri="{FF2B5EF4-FFF2-40B4-BE49-F238E27FC236}">
                <a16:creationId xmlns:a16="http://schemas.microsoft.com/office/drawing/2014/main" id="{6846A846-DBB2-813B-07F7-5D5403EEA36C}"/>
              </a:ext>
            </a:extLst>
          </p:cNvPr>
          <p:cNvPicPr>
            <a:picLocks noChangeAspect="1"/>
          </p:cNvPicPr>
          <p:nvPr/>
        </p:nvPicPr>
        <p:blipFill>
          <a:blip r:embed="rId6"/>
          <a:stretch>
            <a:fillRect/>
          </a:stretch>
        </p:blipFill>
        <p:spPr>
          <a:xfrm>
            <a:off x="6780174" y="4988983"/>
            <a:ext cx="1058903" cy="1612685"/>
          </a:xfrm>
          <a:prstGeom prst="rect">
            <a:avLst/>
          </a:prstGeom>
        </p:spPr>
      </p:pic>
    </p:spTree>
    <p:extLst>
      <p:ext uri="{BB962C8B-B14F-4D97-AF65-F5344CB8AC3E}">
        <p14:creationId xmlns:p14="http://schemas.microsoft.com/office/powerpoint/2010/main" val="2311077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79" y="164637"/>
            <a:ext cx="10972800" cy="836712"/>
          </a:xfrm>
        </p:spPr>
        <p:txBody>
          <a:bodyPr>
            <a:noAutofit/>
          </a:bodyPr>
          <a:lstStyle/>
          <a:p>
            <a:pPr algn="r"/>
            <a:r>
              <a:rPr lang="en-GB" sz="2800" b="1" dirty="0"/>
              <a:t>Treasure Trove</a:t>
            </a:r>
            <a:endParaRPr lang="en-US" sz="2800" dirty="0"/>
          </a:p>
        </p:txBody>
      </p:sp>
      <p:sp>
        <p:nvSpPr>
          <p:cNvPr id="4" name="Content Placeholder 2"/>
          <p:cNvSpPr txBox="1">
            <a:spLocks/>
          </p:cNvSpPr>
          <p:nvPr/>
        </p:nvSpPr>
        <p:spPr>
          <a:xfrm>
            <a:off x="815413" y="824707"/>
            <a:ext cx="7086641" cy="489654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867" dirty="0"/>
          </a:p>
          <a:p>
            <a:pPr marL="0" indent="0">
              <a:buNone/>
            </a:pPr>
            <a:r>
              <a:rPr lang="en-GB" sz="1867" b="1" dirty="0"/>
              <a:t>Game Type</a:t>
            </a:r>
          </a:p>
          <a:p>
            <a:r>
              <a:rPr lang="en-GB" sz="1867" dirty="0"/>
              <a:t>Social/ Exploration</a:t>
            </a:r>
          </a:p>
          <a:p>
            <a:pPr marL="0" indent="0">
              <a:buNone/>
            </a:pPr>
            <a:r>
              <a:rPr lang="en-GB" sz="1867" b="1" dirty="0"/>
              <a:t>Game Mechanic</a:t>
            </a:r>
          </a:p>
          <a:p>
            <a:r>
              <a:rPr lang="en-GB" sz="1867" dirty="0"/>
              <a:t>Use your metal detector to find hidden treasure – graduate through levels to earn more powerful detectors, bigger spades and get permission to search bigger fields/ near old settlements/ castles/ underwater. You have xx seconds to sweep your field and dig the most valuable trove. When you get to £xx value you earn upgrades/ move on levels. </a:t>
            </a:r>
          </a:p>
          <a:p>
            <a:pPr marL="0" indent="0">
              <a:buNone/>
            </a:pPr>
            <a:r>
              <a:rPr lang="en-GB" sz="1867" b="1" dirty="0"/>
              <a:t>Features</a:t>
            </a:r>
          </a:p>
          <a:p>
            <a:r>
              <a:rPr lang="en-GB" sz="1867" dirty="0">
                <a:ea typeface="Times New Roman" panose="02020603050405020304" pitchFamily="18" charset="0"/>
                <a:cs typeface="Times New Roman" panose="02020603050405020304" pitchFamily="18" charset="0"/>
              </a:rPr>
              <a:t>Collection, Hybridisation</a:t>
            </a:r>
          </a:p>
          <a:p>
            <a:pPr marL="0" indent="0">
              <a:buNone/>
            </a:pPr>
            <a:r>
              <a:rPr lang="en-GB" sz="1867" b="1" dirty="0">
                <a:ea typeface="Times New Roman" panose="02020603050405020304" pitchFamily="18" charset="0"/>
                <a:cs typeface="Times New Roman" panose="02020603050405020304" pitchFamily="18" charset="0"/>
              </a:rPr>
              <a:t>Alternate Names</a:t>
            </a:r>
          </a:p>
          <a:p>
            <a:r>
              <a:rPr lang="en-GB" sz="1867" dirty="0">
                <a:ea typeface="Times New Roman" panose="02020603050405020304" pitchFamily="18" charset="0"/>
                <a:cs typeface="Times New Roman" panose="02020603050405020304" pitchFamily="18" charset="0"/>
              </a:rPr>
              <a:t>Treasure Detectives, Gold Hunter,  </a:t>
            </a:r>
            <a:endParaRPr lang="en-GB" sz="1867" dirty="0"/>
          </a:p>
        </p:txBody>
      </p:sp>
      <p:sp>
        <p:nvSpPr>
          <p:cNvPr id="3" name="Rectangle 2">
            <a:extLst>
              <a:ext uri="{FF2B5EF4-FFF2-40B4-BE49-F238E27FC236}">
                <a16:creationId xmlns:a16="http://schemas.microsoft.com/office/drawing/2014/main" id="{0B668D7B-4B4B-5482-7B25-9AE860EAC0B6}"/>
              </a:ext>
            </a:extLst>
          </p:cNvPr>
          <p:cNvSpPr/>
          <p:nvPr/>
        </p:nvSpPr>
        <p:spPr>
          <a:xfrm>
            <a:off x="8496267" y="1604798"/>
            <a:ext cx="2784309" cy="4224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5" name="Picture 4">
            <a:extLst>
              <a:ext uri="{FF2B5EF4-FFF2-40B4-BE49-F238E27FC236}">
                <a16:creationId xmlns:a16="http://schemas.microsoft.com/office/drawing/2014/main" id="{654C835D-970A-E9CE-4B4D-CC864F2B1194}"/>
              </a:ext>
            </a:extLst>
          </p:cNvPr>
          <p:cNvPicPr>
            <a:picLocks noChangeAspect="1"/>
          </p:cNvPicPr>
          <p:nvPr/>
        </p:nvPicPr>
        <p:blipFill rotWithShape="1">
          <a:blip r:embed="rId2"/>
          <a:srcRect l="33856" r="20941"/>
          <a:stretch/>
        </p:blipFill>
        <p:spPr>
          <a:xfrm>
            <a:off x="8496267" y="1604798"/>
            <a:ext cx="2784309" cy="4245428"/>
          </a:xfrm>
          <a:prstGeom prst="rect">
            <a:avLst/>
          </a:prstGeom>
        </p:spPr>
      </p:pic>
      <p:sp>
        <p:nvSpPr>
          <p:cNvPr id="6" name="Rectangle 5">
            <a:extLst>
              <a:ext uri="{FF2B5EF4-FFF2-40B4-BE49-F238E27FC236}">
                <a16:creationId xmlns:a16="http://schemas.microsoft.com/office/drawing/2014/main" id="{A654A5B0-19AE-F0D8-BF23-7BE09797A5F5}"/>
              </a:ext>
            </a:extLst>
          </p:cNvPr>
          <p:cNvSpPr/>
          <p:nvPr/>
        </p:nvSpPr>
        <p:spPr>
          <a:xfrm>
            <a:off x="8592277" y="5337208"/>
            <a:ext cx="1152128"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 Value</a:t>
            </a:r>
          </a:p>
        </p:txBody>
      </p:sp>
      <p:sp>
        <p:nvSpPr>
          <p:cNvPr id="7" name="Rectangle 6">
            <a:extLst>
              <a:ext uri="{FF2B5EF4-FFF2-40B4-BE49-F238E27FC236}">
                <a16:creationId xmlns:a16="http://schemas.microsoft.com/office/drawing/2014/main" id="{5A41C80F-A338-1E75-9BE7-B66FBFBA559E}"/>
              </a:ext>
            </a:extLst>
          </p:cNvPr>
          <p:cNvSpPr/>
          <p:nvPr/>
        </p:nvSpPr>
        <p:spPr>
          <a:xfrm>
            <a:off x="10032437" y="5337208"/>
            <a:ext cx="1152128"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Time</a:t>
            </a:r>
          </a:p>
        </p:txBody>
      </p:sp>
      <p:pic>
        <p:nvPicPr>
          <p:cNvPr id="10" name="Picture 9">
            <a:extLst>
              <a:ext uri="{FF2B5EF4-FFF2-40B4-BE49-F238E27FC236}">
                <a16:creationId xmlns:a16="http://schemas.microsoft.com/office/drawing/2014/main" id="{35DF282A-F300-4E1B-C5E5-C88E7B2DB06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0629" t="9799" r="8761" b="14601"/>
          <a:stretch/>
        </p:blipFill>
        <p:spPr>
          <a:xfrm rot="215580">
            <a:off x="9313481" y="3967642"/>
            <a:ext cx="1149880" cy="1153057"/>
          </a:xfrm>
          <a:prstGeom prst="rect">
            <a:avLst/>
          </a:prstGeom>
        </p:spPr>
      </p:pic>
    </p:spTree>
    <p:extLst>
      <p:ext uri="{BB962C8B-B14F-4D97-AF65-F5344CB8AC3E}">
        <p14:creationId xmlns:p14="http://schemas.microsoft.com/office/powerpoint/2010/main" val="3267301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CF2B28-FECC-0F17-0671-A87676607441}"/>
              </a:ext>
            </a:extLst>
          </p:cNvPr>
          <p:cNvPicPr>
            <a:picLocks noChangeAspect="1"/>
          </p:cNvPicPr>
          <p:nvPr/>
        </p:nvPicPr>
        <p:blipFill rotWithShape="1">
          <a:blip r:embed="rId2"/>
          <a:srcRect l="33256" r="21745"/>
          <a:stretch/>
        </p:blipFill>
        <p:spPr>
          <a:xfrm>
            <a:off x="8496267" y="1604798"/>
            <a:ext cx="2784309" cy="4224469"/>
          </a:xfrm>
          <a:prstGeom prst="rect">
            <a:avLst/>
          </a:prstGeom>
        </p:spPr>
      </p:pic>
      <p:sp>
        <p:nvSpPr>
          <p:cNvPr id="2" name="Title 1"/>
          <p:cNvSpPr>
            <a:spLocks noGrp="1"/>
          </p:cNvSpPr>
          <p:nvPr>
            <p:ph type="title"/>
          </p:nvPr>
        </p:nvSpPr>
        <p:spPr>
          <a:xfrm>
            <a:off x="1007435" y="158507"/>
            <a:ext cx="10656852" cy="836712"/>
          </a:xfrm>
        </p:spPr>
        <p:txBody>
          <a:bodyPr>
            <a:normAutofit/>
          </a:bodyPr>
          <a:lstStyle/>
          <a:p>
            <a:pPr algn="r"/>
            <a:r>
              <a:rPr lang="en-US" sz="2800" b="1" dirty="0"/>
              <a:t>Fossil Hunter</a:t>
            </a:r>
          </a:p>
        </p:txBody>
      </p:sp>
      <p:sp>
        <p:nvSpPr>
          <p:cNvPr id="3" name="Content Placeholder 2"/>
          <p:cNvSpPr>
            <a:spLocks noGrp="1"/>
          </p:cNvSpPr>
          <p:nvPr>
            <p:ph idx="1"/>
          </p:nvPr>
        </p:nvSpPr>
        <p:spPr>
          <a:xfrm>
            <a:off x="815413" y="1007369"/>
            <a:ext cx="6577124" cy="4128459"/>
          </a:xfrm>
        </p:spPr>
        <p:txBody>
          <a:bodyPr>
            <a:noAutofit/>
          </a:bodyPr>
          <a:lstStyle/>
          <a:p>
            <a:pPr marL="0" indent="0">
              <a:buNone/>
            </a:pPr>
            <a:r>
              <a:rPr lang="en-GB" sz="1600" b="1" dirty="0"/>
              <a:t>Game Type</a:t>
            </a:r>
          </a:p>
          <a:p>
            <a:r>
              <a:rPr lang="en-GB" sz="1600" dirty="0"/>
              <a:t>Social/ Exploration</a:t>
            </a:r>
          </a:p>
          <a:p>
            <a:pPr marL="0" indent="0">
              <a:buNone/>
            </a:pPr>
            <a:r>
              <a:rPr lang="en-GB" sz="1600" b="1" dirty="0"/>
              <a:t>Game Mechanic</a:t>
            </a:r>
          </a:p>
          <a:p>
            <a:r>
              <a:rPr lang="en-GB" sz="1600" dirty="0"/>
              <a:t>Choose your path through beaches and cliffs on the Jurassic coast and Colorado savannah to find glimpses of fossils in the rocks. Collect rocks you think have fossils inside then after xx time, break your rocks with your mallet to uncover what’s inside. Score low points for ammonites/ small fish and big points for bigger dinosaur bones. You have xx seconds to sweep each beach or cliff and dig the best fossils, and you can only carry xxkg of rocks, so you’d better be sure there’s something good inside. When you get to xx points score you earn upgrades/ move on levels/ see what’s in the rocks more clearly/ move onto bigger dino fields.</a:t>
            </a:r>
          </a:p>
          <a:p>
            <a:pPr marL="0" indent="0">
              <a:buNone/>
            </a:pPr>
            <a:r>
              <a:rPr lang="en-GB" sz="1600" b="1" dirty="0"/>
              <a:t>Features</a:t>
            </a:r>
          </a:p>
          <a:p>
            <a:r>
              <a:rPr lang="en-GB" sz="1600" dirty="0">
                <a:ea typeface="Times New Roman" panose="02020603050405020304" pitchFamily="18" charset="0"/>
                <a:cs typeface="Times New Roman" panose="02020603050405020304" pitchFamily="18" charset="0"/>
              </a:rPr>
              <a:t>Collection, Guilds and Hybridisation</a:t>
            </a:r>
          </a:p>
          <a:p>
            <a:pPr marL="0" indent="0">
              <a:buNone/>
            </a:pPr>
            <a:r>
              <a:rPr lang="en-GB" sz="1600" b="1" dirty="0">
                <a:ea typeface="Times New Roman" panose="02020603050405020304" pitchFamily="18" charset="0"/>
                <a:cs typeface="Times New Roman" panose="02020603050405020304" pitchFamily="18" charset="0"/>
              </a:rPr>
              <a:t>Alternate Names</a:t>
            </a:r>
          </a:p>
          <a:p>
            <a:r>
              <a:rPr lang="en-GB" sz="1600" dirty="0">
                <a:ea typeface="Times New Roman" panose="02020603050405020304" pitchFamily="18" charset="0"/>
                <a:cs typeface="Times New Roman" panose="02020603050405020304" pitchFamily="18" charset="0"/>
              </a:rPr>
              <a:t>Fossil Farm, Jurassic Bay, Findosaur </a:t>
            </a:r>
            <a:endParaRPr lang="en-GB" sz="1600" dirty="0"/>
          </a:p>
        </p:txBody>
      </p:sp>
      <p:sp>
        <p:nvSpPr>
          <p:cNvPr id="6" name="Rectangle 5">
            <a:extLst>
              <a:ext uri="{FF2B5EF4-FFF2-40B4-BE49-F238E27FC236}">
                <a16:creationId xmlns:a16="http://schemas.microsoft.com/office/drawing/2014/main" id="{D6712802-78D4-3A9A-DD49-8893113E6537}"/>
              </a:ext>
            </a:extLst>
          </p:cNvPr>
          <p:cNvSpPr/>
          <p:nvPr/>
        </p:nvSpPr>
        <p:spPr>
          <a:xfrm>
            <a:off x="8496267" y="1604798"/>
            <a:ext cx="2784309" cy="4224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7" name="Rectangle 6">
            <a:extLst>
              <a:ext uri="{FF2B5EF4-FFF2-40B4-BE49-F238E27FC236}">
                <a16:creationId xmlns:a16="http://schemas.microsoft.com/office/drawing/2014/main" id="{F98125F9-E29B-2677-236D-7DCCAA309885}"/>
              </a:ext>
            </a:extLst>
          </p:cNvPr>
          <p:cNvSpPr/>
          <p:nvPr/>
        </p:nvSpPr>
        <p:spPr>
          <a:xfrm>
            <a:off x="8592277" y="5337208"/>
            <a:ext cx="1152128"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Points</a:t>
            </a:r>
          </a:p>
        </p:txBody>
      </p:sp>
      <p:sp>
        <p:nvSpPr>
          <p:cNvPr id="8" name="Rectangle 7">
            <a:extLst>
              <a:ext uri="{FF2B5EF4-FFF2-40B4-BE49-F238E27FC236}">
                <a16:creationId xmlns:a16="http://schemas.microsoft.com/office/drawing/2014/main" id="{DFA65B75-BB95-BC53-C8CF-4FA916DA4314}"/>
              </a:ext>
            </a:extLst>
          </p:cNvPr>
          <p:cNvSpPr/>
          <p:nvPr/>
        </p:nvSpPr>
        <p:spPr>
          <a:xfrm>
            <a:off x="10032437" y="5337208"/>
            <a:ext cx="1152128"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Time</a:t>
            </a:r>
          </a:p>
        </p:txBody>
      </p:sp>
      <p:pic>
        <p:nvPicPr>
          <p:cNvPr id="9" name="Picture 8">
            <a:extLst>
              <a:ext uri="{FF2B5EF4-FFF2-40B4-BE49-F238E27FC236}">
                <a16:creationId xmlns:a16="http://schemas.microsoft.com/office/drawing/2014/main" id="{E342ADF1-F797-E69E-6595-469E6535477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395783" y="3909053"/>
            <a:ext cx="1171212" cy="1229619"/>
          </a:xfrm>
          <a:prstGeom prst="rect">
            <a:avLst/>
          </a:prstGeom>
        </p:spPr>
      </p:pic>
    </p:spTree>
    <p:extLst>
      <p:ext uri="{BB962C8B-B14F-4D97-AF65-F5344CB8AC3E}">
        <p14:creationId xmlns:p14="http://schemas.microsoft.com/office/powerpoint/2010/main" val="2053497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35" y="68627"/>
            <a:ext cx="10972800" cy="836712"/>
          </a:xfrm>
        </p:spPr>
        <p:txBody>
          <a:bodyPr>
            <a:normAutofit/>
          </a:bodyPr>
          <a:lstStyle/>
          <a:p>
            <a:pPr algn="r"/>
            <a:r>
              <a:rPr lang="en-US" sz="2800" b="1" dirty="0"/>
              <a:t>Master Caster</a:t>
            </a:r>
          </a:p>
        </p:txBody>
      </p:sp>
      <p:sp>
        <p:nvSpPr>
          <p:cNvPr id="4" name="Rectangle 3"/>
          <p:cNvSpPr/>
          <p:nvPr/>
        </p:nvSpPr>
        <p:spPr>
          <a:xfrm>
            <a:off x="815413" y="905339"/>
            <a:ext cx="6048672" cy="5305042"/>
          </a:xfrm>
          <a:prstGeom prst="rect">
            <a:avLst/>
          </a:prstGeom>
        </p:spPr>
        <p:txBody>
          <a:bodyPr wrap="square">
            <a:spAutoFit/>
          </a:bodyPr>
          <a:lstStyle/>
          <a:p>
            <a:r>
              <a:rPr lang="en-GB" b="1" dirty="0"/>
              <a:t>Game Type</a:t>
            </a:r>
          </a:p>
          <a:p>
            <a:pPr marL="285750" indent="-285750">
              <a:buFont typeface="Arial" panose="020B0604020202020204" pitchFamily="34" charset="0"/>
              <a:buChar char="•"/>
            </a:pPr>
            <a:r>
              <a:rPr lang="en-GB" dirty="0"/>
              <a:t>Social, Mastery</a:t>
            </a:r>
          </a:p>
          <a:p>
            <a:r>
              <a:rPr lang="en-GB" b="1" dirty="0"/>
              <a:t>Game Mechanic</a:t>
            </a:r>
            <a:endParaRPr lang="en-GB" dirty="0"/>
          </a:p>
          <a:p>
            <a:pPr marL="285750" indent="-285750">
              <a:buFont typeface="Arial" panose="020B0604020202020204" pitchFamily="34" charset="0"/>
              <a:buChar char="•"/>
            </a:pPr>
            <a:r>
              <a:rPr lang="en-GB" dirty="0"/>
              <a:t>Pull back, hold for power and flick screen to cast towards targets on a lake. Change angle between targets within allocated time to catch most fish. Alternate versions include Sports Fisher (off back of moving boat), Trout Teaser (Fly fishing) &amp; Carp Catcher (over a lake)</a:t>
            </a:r>
          </a:p>
          <a:p>
            <a:r>
              <a:rPr lang="en-GB" b="1" dirty="0"/>
              <a:t>Features</a:t>
            </a:r>
          </a:p>
          <a:p>
            <a:pPr marL="285750" indent="-285750">
              <a:buFont typeface="Arial" panose="020B0604020202020204" pitchFamily="34" charset="0"/>
              <a:buChar char="•"/>
            </a:pPr>
            <a:r>
              <a:rPr lang="en-GB" dirty="0">
                <a:ea typeface="Times New Roman" panose="02020603050405020304" pitchFamily="18" charset="0"/>
                <a:cs typeface="Times New Roman" panose="02020603050405020304" pitchFamily="18" charset="0"/>
              </a:rPr>
              <a:t>Meta Mechanics, Collection, Construction, Communities/ Guilds and Hybridisation</a:t>
            </a:r>
          </a:p>
          <a:p>
            <a:r>
              <a:rPr lang="en-GB" b="1" dirty="0">
                <a:ea typeface="Times New Roman" panose="02020603050405020304" pitchFamily="18" charset="0"/>
                <a:cs typeface="Times New Roman" panose="02020603050405020304" pitchFamily="18" charset="0"/>
              </a:rPr>
              <a:t>Rationale</a:t>
            </a:r>
          </a:p>
          <a:p>
            <a:pPr marL="285750" indent="-285750">
              <a:buFont typeface="Arial" panose="020B0604020202020204" pitchFamily="34" charset="0"/>
              <a:buChar char="•"/>
            </a:pPr>
            <a:r>
              <a:rPr lang="en-GB" dirty="0">
                <a:ea typeface="Times New Roman" panose="02020603050405020304" pitchFamily="18" charset="0"/>
                <a:cs typeface="Times New Roman" panose="02020603050405020304" pitchFamily="18" charset="0"/>
              </a:rPr>
              <a:t>Fishing is the 4</a:t>
            </a:r>
            <a:r>
              <a:rPr lang="en-GB" baseline="30000" dirty="0">
                <a:ea typeface="Times New Roman" panose="02020603050405020304" pitchFamily="18" charset="0"/>
                <a:cs typeface="Times New Roman" panose="02020603050405020304" pitchFamily="18" charset="0"/>
              </a:rPr>
              <a:t>th</a:t>
            </a:r>
            <a:r>
              <a:rPr lang="en-GB" dirty="0">
                <a:ea typeface="Times New Roman" panose="02020603050405020304" pitchFamily="18" charset="0"/>
                <a:cs typeface="Times New Roman" panose="02020603050405020304" pitchFamily="18" charset="0"/>
              </a:rPr>
              <a:t> most popular participation sport in the world – 44 million Americans fish regularly</a:t>
            </a:r>
          </a:p>
          <a:p>
            <a:r>
              <a:rPr lang="en-GB" b="1" dirty="0">
                <a:ea typeface="Times New Roman" panose="02020603050405020304" pitchFamily="18" charset="0"/>
                <a:cs typeface="Times New Roman" panose="02020603050405020304" pitchFamily="18" charset="0"/>
              </a:rPr>
              <a:t>Alternate Names</a:t>
            </a:r>
          </a:p>
          <a:p>
            <a:pPr marL="285750" indent="-285750">
              <a:buFont typeface="Arial" panose="020B0604020202020204" pitchFamily="34" charset="0"/>
              <a:buChar char="•"/>
            </a:pPr>
            <a:r>
              <a:rPr lang="en-GB" dirty="0">
                <a:ea typeface="Times New Roman" panose="02020603050405020304" pitchFamily="18" charset="0"/>
                <a:cs typeface="Times New Roman" panose="02020603050405020304" pitchFamily="18" charset="0"/>
              </a:rPr>
              <a:t>Cast Away, Cast Master, Go Fish</a:t>
            </a:r>
            <a:endParaRPr lang="en-GB" dirty="0"/>
          </a:p>
          <a:p>
            <a:r>
              <a:rPr lang="en-GB" sz="2133" b="1" dirty="0">
                <a:ea typeface="Times New Roman" panose="02020603050405020304" pitchFamily="18" charset="0"/>
                <a:cs typeface="Times New Roman" panose="02020603050405020304" pitchFamily="18" charset="0"/>
              </a:rPr>
              <a:t> </a:t>
            </a:r>
            <a:endParaRPr lang="en-GB" sz="2133" b="1" dirty="0"/>
          </a:p>
        </p:txBody>
      </p:sp>
      <p:pic>
        <p:nvPicPr>
          <p:cNvPr id="3" name="Picture 2">
            <a:extLst>
              <a:ext uri="{FF2B5EF4-FFF2-40B4-BE49-F238E27FC236}">
                <a16:creationId xmlns:a16="http://schemas.microsoft.com/office/drawing/2014/main" id="{6D595F5A-5D21-0A2A-CBC3-2CADA26E780F}"/>
              </a:ext>
            </a:extLst>
          </p:cNvPr>
          <p:cNvPicPr>
            <a:picLocks noChangeAspect="1"/>
          </p:cNvPicPr>
          <p:nvPr/>
        </p:nvPicPr>
        <p:blipFill rotWithShape="1">
          <a:blip r:embed="rId2"/>
          <a:srcRect l="32849" t="9401" r="35707" b="10800"/>
          <a:stretch/>
        </p:blipFill>
        <p:spPr>
          <a:xfrm>
            <a:off x="8496267" y="1629570"/>
            <a:ext cx="2784309" cy="4199697"/>
          </a:xfrm>
          <a:prstGeom prst="rect">
            <a:avLst/>
          </a:prstGeom>
        </p:spPr>
      </p:pic>
      <p:sp>
        <p:nvSpPr>
          <p:cNvPr id="5" name="Rectangle 4">
            <a:extLst>
              <a:ext uri="{FF2B5EF4-FFF2-40B4-BE49-F238E27FC236}">
                <a16:creationId xmlns:a16="http://schemas.microsoft.com/office/drawing/2014/main" id="{5C5BAE81-A08B-6926-838E-585FCE49E7FF}"/>
              </a:ext>
            </a:extLst>
          </p:cNvPr>
          <p:cNvSpPr/>
          <p:nvPr/>
        </p:nvSpPr>
        <p:spPr>
          <a:xfrm>
            <a:off x="8496267" y="1604798"/>
            <a:ext cx="2784309" cy="4224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Rectangle 5">
            <a:extLst>
              <a:ext uri="{FF2B5EF4-FFF2-40B4-BE49-F238E27FC236}">
                <a16:creationId xmlns:a16="http://schemas.microsoft.com/office/drawing/2014/main" id="{C2A35A7C-5AAD-DCEB-60D2-EB4CC020656C}"/>
              </a:ext>
            </a:extLst>
          </p:cNvPr>
          <p:cNvSpPr/>
          <p:nvPr/>
        </p:nvSpPr>
        <p:spPr>
          <a:xfrm>
            <a:off x="8592277" y="5337208"/>
            <a:ext cx="1152128"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Fish Caught</a:t>
            </a:r>
          </a:p>
        </p:txBody>
      </p:sp>
      <p:sp>
        <p:nvSpPr>
          <p:cNvPr id="7" name="Rectangle 6">
            <a:extLst>
              <a:ext uri="{FF2B5EF4-FFF2-40B4-BE49-F238E27FC236}">
                <a16:creationId xmlns:a16="http://schemas.microsoft.com/office/drawing/2014/main" id="{DB19E59A-0C59-18F4-F5EC-0F2771A8DCF9}"/>
              </a:ext>
            </a:extLst>
          </p:cNvPr>
          <p:cNvSpPr/>
          <p:nvPr/>
        </p:nvSpPr>
        <p:spPr>
          <a:xfrm>
            <a:off x="10032437" y="5337208"/>
            <a:ext cx="1152128"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Time</a:t>
            </a:r>
          </a:p>
        </p:txBody>
      </p:sp>
    </p:spTree>
    <p:extLst>
      <p:ext uri="{BB962C8B-B14F-4D97-AF65-F5344CB8AC3E}">
        <p14:creationId xmlns:p14="http://schemas.microsoft.com/office/powerpoint/2010/main" val="4223248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91F1BE-2E85-796C-897F-ADE6872290BE}"/>
              </a:ext>
            </a:extLst>
          </p:cNvPr>
          <p:cNvPicPr>
            <a:picLocks noChangeAspect="1"/>
          </p:cNvPicPr>
          <p:nvPr/>
        </p:nvPicPr>
        <p:blipFill rotWithShape="1">
          <a:blip r:embed="rId2"/>
          <a:srcRect l="22510" r="28007"/>
          <a:stretch/>
        </p:blipFill>
        <p:spPr>
          <a:xfrm>
            <a:off x="8496267" y="1604798"/>
            <a:ext cx="2775408" cy="4224469"/>
          </a:xfrm>
          <a:prstGeom prst="rect">
            <a:avLst/>
          </a:prstGeom>
        </p:spPr>
      </p:pic>
      <p:sp>
        <p:nvSpPr>
          <p:cNvPr id="2" name="Title 1"/>
          <p:cNvSpPr>
            <a:spLocks noGrp="1"/>
          </p:cNvSpPr>
          <p:nvPr>
            <p:ph type="title"/>
          </p:nvPr>
        </p:nvSpPr>
        <p:spPr>
          <a:xfrm>
            <a:off x="1007435" y="68627"/>
            <a:ext cx="10972800" cy="836712"/>
          </a:xfrm>
        </p:spPr>
        <p:txBody>
          <a:bodyPr>
            <a:normAutofit/>
          </a:bodyPr>
          <a:lstStyle/>
          <a:p>
            <a:pPr algn="r"/>
            <a:r>
              <a:rPr lang="en-US" sz="2800" b="1" dirty="0"/>
              <a:t>Pole Star</a:t>
            </a:r>
          </a:p>
        </p:txBody>
      </p:sp>
      <p:sp>
        <p:nvSpPr>
          <p:cNvPr id="4" name="Rectangle 3"/>
          <p:cNvSpPr/>
          <p:nvPr/>
        </p:nvSpPr>
        <p:spPr>
          <a:xfrm>
            <a:off x="1137935" y="774929"/>
            <a:ext cx="6528725" cy="5960542"/>
          </a:xfrm>
          <a:prstGeom prst="rect">
            <a:avLst/>
          </a:prstGeom>
        </p:spPr>
        <p:txBody>
          <a:bodyPr wrap="square">
            <a:spAutoFit/>
          </a:bodyPr>
          <a:lstStyle/>
          <a:p>
            <a:r>
              <a:rPr lang="en-GB" b="1" dirty="0"/>
              <a:t>Game Type</a:t>
            </a:r>
          </a:p>
          <a:p>
            <a:pPr marL="285750" indent="-285750">
              <a:buFont typeface="Arial" panose="020B0604020202020204" pitchFamily="34" charset="0"/>
              <a:buChar char="•"/>
            </a:pPr>
            <a:r>
              <a:rPr lang="en-GB" dirty="0"/>
              <a:t>Social, Competing, Mastery</a:t>
            </a:r>
          </a:p>
          <a:p>
            <a:r>
              <a:rPr lang="en-GB" b="1" dirty="0"/>
              <a:t>Game Mechanic </a:t>
            </a:r>
            <a:r>
              <a:rPr lang="en-GB" dirty="0"/>
              <a:t>– </a:t>
            </a:r>
          </a:p>
          <a:p>
            <a:pPr marL="285750" indent="-285750">
              <a:buFont typeface="Arial" panose="020B0604020202020204" pitchFamily="34" charset="0"/>
              <a:buChar char="•"/>
            </a:pPr>
            <a:r>
              <a:rPr lang="en-GB" b="1" i="1" dirty="0">
                <a:solidFill>
                  <a:srgbClr val="202122"/>
                </a:solidFill>
                <a:hlinkClick r:id="rId3"/>
              </a:rPr>
              <a:t>Fierljeppen</a:t>
            </a:r>
            <a:r>
              <a:rPr lang="en-GB" dirty="0">
                <a:solidFill>
                  <a:srgbClr val="202122"/>
                </a:solidFill>
              </a:rPr>
              <a:t> (</a:t>
            </a:r>
            <a:r>
              <a:rPr lang="en-GB" i="1" dirty="0">
                <a:solidFill>
                  <a:srgbClr val="202122"/>
                </a:solidFill>
              </a:rPr>
              <a:t>fier</a:t>
            </a:r>
            <a:r>
              <a:rPr lang="en-GB" dirty="0">
                <a:solidFill>
                  <a:srgbClr val="202122"/>
                </a:solidFill>
              </a:rPr>
              <a:t>—"far" and </a:t>
            </a:r>
            <a:r>
              <a:rPr lang="en-GB" i="1" dirty="0">
                <a:solidFill>
                  <a:srgbClr val="202122"/>
                </a:solidFill>
              </a:rPr>
              <a:t>ljeppen</a:t>
            </a:r>
            <a:r>
              <a:rPr lang="en-GB" dirty="0">
                <a:solidFill>
                  <a:srgbClr val="202122"/>
                </a:solidFill>
              </a:rPr>
              <a:t>—"leaping") or </a:t>
            </a:r>
            <a:r>
              <a:rPr lang="en-GB" b="1" i="1" dirty="0">
                <a:solidFill>
                  <a:srgbClr val="202122"/>
                </a:solidFill>
              </a:rPr>
              <a:t>polsstokverspringen</a:t>
            </a:r>
            <a:r>
              <a:rPr lang="en-GB" dirty="0">
                <a:solidFill>
                  <a:srgbClr val="202122"/>
                </a:solidFill>
              </a:rPr>
              <a:t> is a traditional sport of in the </a:t>
            </a:r>
            <a:r>
              <a:rPr lang="en-GB" dirty="0">
                <a:solidFill>
                  <a:srgbClr val="0645AD"/>
                </a:solidFill>
                <a:hlinkClick r:id="rId4" tooltip="Netherlands"/>
              </a:rPr>
              <a:t>Dutch</a:t>
            </a:r>
            <a:r>
              <a:rPr lang="en-GB" dirty="0">
                <a:solidFill>
                  <a:srgbClr val="202122"/>
                </a:solidFill>
              </a:rPr>
              <a:t> province of </a:t>
            </a:r>
            <a:r>
              <a:rPr lang="en-GB" dirty="0">
                <a:solidFill>
                  <a:srgbClr val="0645AD"/>
                </a:solidFill>
                <a:hlinkClick r:id="rId5" tooltip="Friesland"/>
              </a:rPr>
              <a:t>Fryslân</a:t>
            </a:r>
            <a:r>
              <a:rPr lang="en-GB" dirty="0">
                <a:solidFill>
                  <a:srgbClr val="202122"/>
                </a:solidFill>
              </a:rPr>
              <a:t>. A jump consists of a sprint to the pole (polsstok), jumping and grabbing it, then climbing to the top of the pole while trying to control its forward and lateral movements over a body of water, and finishing by landing on a sand bed opposite to the starting point </a:t>
            </a:r>
          </a:p>
          <a:p>
            <a:r>
              <a:rPr lang="en-GB" b="1" dirty="0"/>
              <a:t>Features</a:t>
            </a:r>
          </a:p>
          <a:p>
            <a:pPr marL="285750" indent="-285750">
              <a:buFont typeface="Arial" panose="020B0604020202020204" pitchFamily="34" charset="0"/>
              <a:buChar char="•"/>
            </a:pPr>
            <a:r>
              <a:rPr lang="en-GB" dirty="0">
                <a:ea typeface="Times New Roman" panose="02020603050405020304" pitchFamily="18" charset="0"/>
                <a:cs typeface="Times New Roman" panose="02020603050405020304" pitchFamily="18" charset="0"/>
              </a:rPr>
              <a:t>Meta Mechanics, Collection, Construction, Communities/ Guilds and Hybridisation</a:t>
            </a:r>
          </a:p>
          <a:p>
            <a:r>
              <a:rPr lang="en-GB" b="1" dirty="0">
                <a:ea typeface="Times New Roman" panose="02020603050405020304" pitchFamily="18" charset="0"/>
                <a:cs typeface="Times New Roman" panose="02020603050405020304" pitchFamily="18" charset="0"/>
              </a:rPr>
              <a:t>Rationale</a:t>
            </a:r>
          </a:p>
          <a:p>
            <a:pPr marL="285750" indent="-285750">
              <a:buFont typeface="Arial" panose="020B0604020202020204" pitchFamily="34" charset="0"/>
              <a:buChar char="•"/>
            </a:pPr>
            <a:r>
              <a:rPr lang="en-GB" dirty="0">
                <a:ea typeface="Times New Roman" panose="02020603050405020304" pitchFamily="18" charset="0"/>
                <a:cs typeface="Times New Roman" panose="02020603050405020304" pitchFamily="18" charset="0"/>
              </a:rPr>
              <a:t>Sport, competition and skill combine with a sprinkling of ‘WTF?’ to make an incrementally challenging and rewarding P2P game</a:t>
            </a:r>
          </a:p>
          <a:p>
            <a:r>
              <a:rPr lang="en-GB" b="1" dirty="0">
                <a:ea typeface="Times New Roman" panose="02020603050405020304" pitchFamily="18" charset="0"/>
                <a:cs typeface="Times New Roman" panose="02020603050405020304" pitchFamily="18" charset="0"/>
              </a:rPr>
              <a:t>Alternate Names</a:t>
            </a:r>
          </a:p>
          <a:p>
            <a:pPr marL="285750" indent="-285750">
              <a:buFont typeface="Arial" panose="020B0604020202020204" pitchFamily="34" charset="0"/>
              <a:buChar char="•"/>
            </a:pPr>
            <a:r>
              <a:rPr lang="en-GB" dirty="0">
                <a:ea typeface="Times New Roman" panose="02020603050405020304" pitchFamily="18" charset="0"/>
                <a:cs typeface="Times New Roman" panose="02020603050405020304" pitchFamily="18" charset="0"/>
              </a:rPr>
              <a:t>Far Leap, Double Dutch </a:t>
            </a:r>
            <a:endParaRPr lang="en-GB" dirty="0"/>
          </a:p>
          <a:p>
            <a:r>
              <a:rPr lang="en-GB" sz="2133" b="1" dirty="0">
                <a:ea typeface="Times New Roman" panose="02020603050405020304" pitchFamily="18" charset="0"/>
                <a:cs typeface="Times New Roman" panose="02020603050405020304" pitchFamily="18" charset="0"/>
              </a:rPr>
              <a:t> </a:t>
            </a:r>
            <a:endParaRPr lang="en-GB" sz="2133" b="1" dirty="0"/>
          </a:p>
        </p:txBody>
      </p:sp>
      <p:sp>
        <p:nvSpPr>
          <p:cNvPr id="5" name="Rectangle 4">
            <a:extLst>
              <a:ext uri="{FF2B5EF4-FFF2-40B4-BE49-F238E27FC236}">
                <a16:creationId xmlns:a16="http://schemas.microsoft.com/office/drawing/2014/main" id="{5C5BAE81-A08B-6926-838E-585FCE49E7FF}"/>
              </a:ext>
            </a:extLst>
          </p:cNvPr>
          <p:cNvSpPr/>
          <p:nvPr/>
        </p:nvSpPr>
        <p:spPr>
          <a:xfrm>
            <a:off x="8496267" y="1604798"/>
            <a:ext cx="2784309" cy="4224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6" name="Rectangle 5">
            <a:extLst>
              <a:ext uri="{FF2B5EF4-FFF2-40B4-BE49-F238E27FC236}">
                <a16:creationId xmlns:a16="http://schemas.microsoft.com/office/drawing/2014/main" id="{C2A35A7C-5AAD-DCEB-60D2-EB4CC020656C}"/>
              </a:ext>
            </a:extLst>
          </p:cNvPr>
          <p:cNvSpPr/>
          <p:nvPr/>
        </p:nvSpPr>
        <p:spPr>
          <a:xfrm>
            <a:off x="8592277" y="5337208"/>
            <a:ext cx="1152128"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Distance</a:t>
            </a:r>
          </a:p>
        </p:txBody>
      </p:sp>
      <p:sp>
        <p:nvSpPr>
          <p:cNvPr id="7" name="Rectangle 6">
            <a:extLst>
              <a:ext uri="{FF2B5EF4-FFF2-40B4-BE49-F238E27FC236}">
                <a16:creationId xmlns:a16="http://schemas.microsoft.com/office/drawing/2014/main" id="{DB19E59A-0C59-18F4-F5EC-0F2771A8DCF9}"/>
              </a:ext>
            </a:extLst>
          </p:cNvPr>
          <p:cNvSpPr/>
          <p:nvPr/>
        </p:nvSpPr>
        <p:spPr>
          <a:xfrm>
            <a:off x="10032437" y="5337208"/>
            <a:ext cx="1152128"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Level</a:t>
            </a:r>
          </a:p>
        </p:txBody>
      </p:sp>
    </p:spTree>
    <p:extLst>
      <p:ext uri="{BB962C8B-B14F-4D97-AF65-F5344CB8AC3E}">
        <p14:creationId xmlns:p14="http://schemas.microsoft.com/office/powerpoint/2010/main" val="3229960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79" y="164637"/>
            <a:ext cx="10972800" cy="836712"/>
          </a:xfrm>
        </p:spPr>
        <p:txBody>
          <a:bodyPr>
            <a:noAutofit/>
          </a:bodyPr>
          <a:lstStyle/>
          <a:p>
            <a:pPr algn="r"/>
            <a:r>
              <a:rPr lang="en-GB" sz="2800" b="1" dirty="0"/>
              <a:t>Hitting Bombs</a:t>
            </a:r>
            <a:endParaRPr lang="en-US" sz="2800" b="1" dirty="0"/>
          </a:p>
        </p:txBody>
      </p:sp>
      <p:sp>
        <p:nvSpPr>
          <p:cNvPr id="4" name="Content Placeholder 2"/>
          <p:cNvSpPr txBox="1">
            <a:spLocks/>
          </p:cNvSpPr>
          <p:nvPr/>
        </p:nvSpPr>
        <p:spPr>
          <a:xfrm>
            <a:off x="860579" y="932723"/>
            <a:ext cx="5715475" cy="489654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600" dirty="0"/>
          </a:p>
          <a:p>
            <a:pPr marL="0" indent="0">
              <a:buNone/>
            </a:pPr>
            <a:endParaRPr lang="en-GB" sz="1800" dirty="0"/>
          </a:p>
          <a:p>
            <a:pPr marL="0" indent="0">
              <a:buNone/>
            </a:pPr>
            <a:r>
              <a:rPr lang="en-GB" sz="1800" b="1" dirty="0"/>
              <a:t>Game Type </a:t>
            </a:r>
          </a:p>
          <a:p>
            <a:r>
              <a:rPr lang="en-GB" sz="1800" dirty="0"/>
              <a:t>Social/ Mastery</a:t>
            </a:r>
          </a:p>
          <a:p>
            <a:pPr marL="0" indent="0">
              <a:buNone/>
            </a:pPr>
            <a:r>
              <a:rPr lang="en-GB" sz="1800" b="1" dirty="0"/>
              <a:t>Game Mechanic </a:t>
            </a:r>
          </a:p>
          <a:p>
            <a:r>
              <a:rPr lang="en-GB" sz="1800" dirty="0"/>
              <a:t>A golf driving game using weapons to fire the balls. Ranging from a throw to start and moving through catapult, slingshot, trebuchet all the way through to a mortar</a:t>
            </a:r>
          </a:p>
          <a:p>
            <a:pPr marL="0" indent="0">
              <a:buNone/>
            </a:pPr>
            <a:r>
              <a:rPr lang="en-GB" sz="1800" b="1" dirty="0"/>
              <a:t>Features</a:t>
            </a:r>
          </a:p>
          <a:p>
            <a:r>
              <a:rPr lang="en-GB" sz="1800" dirty="0">
                <a:ea typeface="Times New Roman" panose="02020603050405020304" pitchFamily="18" charset="0"/>
                <a:cs typeface="Times New Roman" panose="02020603050405020304" pitchFamily="18" charset="0"/>
              </a:rPr>
              <a:t>Meta Mechanics, Communities/ Guilds and Hybridisation</a:t>
            </a:r>
          </a:p>
          <a:p>
            <a:pPr marL="0" indent="0">
              <a:buNone/>
            </a:pPr>
            <a:r>
              <a:rPr lang="en-GB" sz="1800" b="1" dirty="0">
                <a:ea typeface="Times New Roman" panose="02020603050405020304" pitchFamily="18" charset="0"/>
                <a:cs typeface="Times New Roman" panose="02020603050405020304" pitchFamily="18" charset="0"/>
              </a:rPr>
              <a:t>Alternate Names</a:t>
            </a:r>
          </a:p>
          <a:p>
            <a:r>
              <a:rPr lang="en-GB" sz="1800" dirty="0">
                <a:ea typeface="Times New Roman" panose="02020603050405020304" pitchFamily="18" charset="0"/>
                <a:cs typeface="Times New Roman" panose="02020603050405020304" pitchFamily="18" charset="0"/>
              </a:rPr>
              <a:t>Long Shot, Artillery Golf, Ammo Drive</a:t>
            </a:r>
            <a:endParaRPr lang="en-GB" sz="1800" dirty="0"/>
          </a:p>
        </p:txBody>
      </p:sp>
      <p:sp>
        <p:nvSpPr>
          <p:cNvPr id="7" name="Rectangle 6">
            <a:extLst>
              <a:ext uri="{FF2B5EF4-FFF2-40B4-BE49-F238E27FC236}">
                <a16:creationId xmlns:a16="http://schemas.microsoft.com/office/drawing/2014/main" id="{82B5EE0D-741C-CAE5-7D6F-2290CA03C18B}"/>
              </a:ext>
            </a:extLst>
          </p:cNvPr>
          <p:cNvSpPr/>
          <p:nvPr/>
        </p:nvSpPr>
        <p:spPr>
          <a:xfrm>
            <a:off x="7824192" y="1057139"/>
            <a:ext cx="2976331" cy="48005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3" name="Picture 2">
            <a:extLst>
              <a:ext uri="{FF2B5EF4-FFF2-40B4-BE49-F238E27FC236}">
                <a16:creationId xmlns:a16="http://schemas.microsoft.com/office/drawing/2014/main" id="{6D8D16EC-B1DF-BA64-CF8C-E31021AB0DAA}"/>
              </a:ext>
            </a:extLst>
          </p:cNvPr>
          <p:cNvPicPr>
            <a:picLocks noChangeAspect="1"/>
          </p:cNvPicPr>
          <p:nvPr/>
        </p:nvPicPr>
        <p:blipFill>
          <a:blip r:embed="rId2"/>
          <a:stretch>
            <a:fillRect/>
          </a:stretch>
        </p:blipFill>
        <p:spPr>
          <a:xfrm>
            <a:off x="7824192" y="1057139"/>
            <a:ext cx="2976331" cy="4772128"/>
          </a:xfrm>
          <a:prstGeom prst="rect">
            <a:avLst/>
          </a:prstGeom>
        </p:spPr>
      </p:pic>
      <p:pic>
        <p:nvPicPr>
          <p:cNvPr id="5" name="Picture 4">
            <a:extLst>
              <a:ext uri="{FF2B5EF4-FFF2-40B4-BE49-F238E27FC236}">
                <a16:creationId xmlns:a16="http://schemas.microsoft.com/office/drawing/2014/main" id="{1E7C2646-6ADE-937F-4A28-536197521B09}"/>
              </a:ext>
            </a:extLst>
          </p:cNvPr>
          <p:cNvPicPr>
            <a:picLocks noChangeAspect="1"/>
          </p:cNvPicPr>
          <p:nvPr/>
        </p:nvPicPr>
        <p:blipFill>
          <a:blip r:embed="rId3"/>
          <a:stretch>
            <a:fillRect/>
          </a:stretch>
        </p:blipFill>
        <p:spPr>
          <a:xfrm flipH="1">
            <a:off x="8520193" y="4460120"/>
            <a:ext cx="775739" cy="1411755"/>
          </a:xfrm>
          <a:prstGeom prst="rect">
            <a:avLst/>
          </a:prstGeom>
        </p:spPr>
      </p:pic>
    </p:spTree>
    <p:extLst>
      <p:ext uri="{BB962C8B-B14F-4D97-AF65-F5344CB8AC3E}">
        <p14:creationId xmlns:p14="http://schemas.microsoft.com/office/powerpoint/2010/main" val="3980464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79" y="164637"/>
            <a:ext cx="10972800" cy="836712"/>
          </a:xfrm>
        </p:spPr>
        <p:txBody>
          <a:bodyPr>
            <a:noAutofit/>
          </a:bodyPr>
          <a:lstStyle/>
          <a:p>
            <a:pPr algn="r"/>
            <a:r>
              <a:rPr lang="en-GB" sz="2800" b="1" dirty="0"/>
              <a:t>SkyScraper</a:t>
            </a:r>
            <a:endParaRPr lang="en-US" sz="2800" b="1" dirty="0"/>
          </a:p>
        </p:txBody>
      </p:sp>
      <p:sp>
        <p:nvSpPr>
          <p:cNvPr id="4" name="Content Placeholder 2"/>
          <p:cNvSpPr txBox="1">
            <a:spLocks/>
          </p:cNvSpPr>
          <p:nvPr/>
        </p:nvSpPr>
        <p:spPr>
          <a:xfrm>
            <a:off x="715003" y="436854"/>
            <a:ext cx="6427325" cy="489654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600" dirty="0"/>
          </a:p>
          <a:p>
            <a:pPr marL="0" indent="0">
              <a:buNone/>
            </a:pPr>
            <a:endParaRPr lang="en-GB" sz="1800" dirty="0"/>
          </a:p>
          <a:p>
            <a:pPr marL="0" indent="0">
              <a:buNone/>
            </a:pPr>
            <a:r>
              <a:rPr lang="en-GB" sz="1800" b="1" dirty="0"/>
              <a:t>Game Type </a:t>
            </a:r>
          </a:p>
          <a:p>
            <a:r>
              <a:rPr lang="en-GB" sz="1800" dirty="0"/>
              <a:t>Social/ Mastery</a:t>
            </a:r>
          </a:p>
          <a:p>
            <a:pPr marL="0" indent="0">
              <a:buNone/>
            </a:pPr>
            <a:r>
              <a:rPr lang="en-GB" sz="1800" b="1" dirty="0"/>
              <a:t>Game Mechanic </a:t>
            </a:r>
          </a:p>
          <a:p>
            <a:r>
              <a:rPr lang="en-GB" sz="1800" dirty="0"/>
              <a:t>A construction game in which you compete to build the tallest skyscraper possible</a:t>
            </a:r>
          </a:p>
          <a:p>
            <a:r>
              <a:rPr lang="en-GB" sz="1800" dirty="0"/>
              <a:t>Levels offer you new and more robust materials and locations with firmer foundations as you travel the world building the biggest and best megastructures</a:t>
            </a:r>
          </a:p>
          <a:p>
            <a:r>
              <a:rPr lang="en-GB" sz="1800" dirty="0"/>
              <a:t>Contend with freak weather and increasing materials costs as well as earning points for sustainable building</a:t>
            </a:r>
          </a:p>
          <a:p>
            <a:pPr marL="0" indent="0">
              <a:buNone/>
            </a:pPr>
            <a:r>
              <a:rPr lang="en-GB" sz="1800" b="1" dirty="0"/>
              <a:t>Features</a:t>
            </a:r>
          </a:p>
          <a:p>
            <a:r>
              <a:rPr lang="en-GB" sz="1800" dirty="0">
                <a:ea typeface="Times New Roman" panose="02020603050405020304" pitchFamily="18" charset="0"/>
                <a:cs typeface="Times New Roman" panose="02020603050405020304" pitchFamily="18" charset="0"/>
              </a:rPr>
              <a:t>Meta Mechanics, Communities/ Guilds and Hybridisation</a:t>
            </a:r>
          </a:p>
          <a:p>
            <a:pPr marL="0" indent="0">
              <a:buNone/>
            </a:pPr>
            <a:r>
              <a:rPr lang="en-GB" sz="1800" b="1" dirty="0">
                <a:ea typeface="Times New Roman" panose="02020603050405020304" pitchFamily="18" charset="0"/>
                <a:cs typeface="Times New Roman" panose="02020603050405020304" pitchFamily="18" charset="0"/>
              </a:rPr>
              <a:t>Alternate Names</a:t>
            </a:r>
          </a:p>
          <a:p>
            <a:r>
              <a:rPr lang="en-GB" sz="1800" dirty="0">
                <a:ea typeface="Times New Roman" panose="02020603050405020304" pitchFamily="18" charset="0"/>
                <a:cs typeface="Times New Roman" panose="02020603050405020304" pitchFamily="18" charset="0"/>
              </a:rPr>
              <a:t>Power Tower, Sky High, Megastructure</a:t>
            </a:r>
            <a:endParaRPr lang="en-GB" sz="1800" dirty="0"/>
          </a:p>
        </p:txBody>
      </p:sp>
      <p:sp>
        <p:nvSpPr>
          <p:cNvPr id="7" name="Rectangle 6">
            <a:extLst>
              <a:ext uri="{FF2B5EF4-FFF2-40B4-BE49-F238E27FC236}">
                <a16:creationId xmlns:a16="http://schemas.microsoft.com/office/drawing/2014/main" id="{82B5EE0D-741C-CAE5-7D6F-2290CA03C18B}"/>
              </a:ext>
            </a:extLst>
          </p:cNvPr>
          <p:cNvSpPr/>
          <p:nvPr/>
        </p:nvSpPr>
        <p:spPr>
          <a:xfrm>
            <a:off x="7901530" y="1164283"/>
            <a:ext cx="2976331" cy="45020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6" name="Picture 5">
            <a:extLst>
              <a:ext uri="{FF2B5EF4-FFF2-40B4-BE49-F238E27FC236}">
                <a16:creationId xmlns:a16="http://schemas.microsoft.com/office/drawing/2014/main" id="{DF13B972-BE62-C0B0-9144-91F787B3E375}"/>
              </a:ext>
            </a:extLst>
          </p:cNvPr>
          <p:cNvPicPr>
            <a:picLocks noChangeAspect="1"/>
          </p:cNvPicPr>
          <p:nvPr/>
        </p:nvPicPr>
        <p:blipFill rotWithShape="1">
          <a:blip r:embed="rId2"/>
          <a:srcRect l="2351" t="6198" b="10617"/>
          <a:stretch/>
        </p:blipFill>
        <p:spPr>
          <a:xfrm>
            <a:off x="7901530" y="1164283"/>
            <a:ext cx="2976332" cy="3803177"/>
          </a:xfrm>
          <a:prstGeom prst="rect">
            <a:avLst/>
          </a:prstGeom>
        </p:spPr>
      </p:pic>
      <p:sp>
        <p:nvSpPr>
          <p:cNvPr id="8" name="Rectangle 7">
            <a:extLst>
              <a:ext uri="{FF2B5EF4-FFF2-40B4-BE49-F238E27FC236}">
                <a16:creationId xmlns:a16="http://schemas.microsoft.com/office/drawing/2014/main" id="{FC5BE7AD-8DBA-2541-E3B9-04BE26C21C08}"/>
              </a:ext>
            </a:extLst>
          </p:cNvPr>
          <p:cNvSpPr/>
          <p:nvPr/>
        </p:nvSpPr>
        <p:spPr>
          <a:xfrm>
            <a:off x="8141558" y="5082094"/>
            <a:ext cx="1152128"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Height</a:t>
            </a:r>
          </a:p>
        </p:txBody>
      </p:sp>
      <p:sp>
        <p:nvSpPr>
          <p:cNvPr id="9" name="Rectangle 8">
            <a:extLst>
              <a:ext uri="{FF2B5EF4-FFF2-40B4-BE49-F238E27FC236}">
                <a16:creationId xmlns:a16="http://schemas.microsoft.com/office/drawing/2014/main" id="{0F5F7C35-C375-E4C9-35ED-B3CB6C16E2EF}"/>
              </a:ext>
            </a:extLst>
          </p:cNvPr>
          <p:cNvSpPr/>
          <p:nvPr/>
        </p:nvSpPr>
        <p:spPr>
          <a:xfrm>
            <a:off x="9581718" y="5082094"/>
            <a:ext cx="1152128" cy="3840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a:t>Time</a:t>
            </a:r>
          </a:p>
        </p:txBody>
      </p:sp>
    </p:spTree>
    <p:extLst>
      <p:ext uri="{BB962C8B-B14F-4D97-AF65-F5344CB8AC3E}">
        <p14:creationId xmlns:p14="http://schemas.microsoft.com/office/powerpoint/2010/main" val="3774712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79" y="164637"/>
            <a:ext cx="10972800" cy="836712"/>
          </a:xfrm>
        </p:spPr>
        <p:txBody>
          <a:bodyPr>
            <a:noAutofit/>
          </a:bodyPr>
          <a:lstStyle/>
          <a:p>
            <a:pPr algn="r"/>
            <a:r>
              <a:rPr lang="en-GB" sz="3733" dirty="0"/>
              <a:t>TypeCast</a:t>
            </a:r>
            <a:endParaRPr lang="en-US" sz="3733" dirty="0"/>
          </a:p>
        </p:txBody>
      </p:sp>
      <p:sp>
        <p:nvSpPr>
          <p:cNvPr id="4" name="Content Placeholder 2"/>
          <p:cNvSpPr txBox="1">
            <a:spLocks/>
          </p:cNvSpPr>
          <p:nvPr/>
        </p:nvSpPr>
        <p:spPr>
          <a:xfrm>
            <a:off x="860579" y="932723"/>
            <a:ext cx="5715475" cy="489654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600" dirty="0"/>
          </a:p>
          <a:p>
            <a:pPr marL="0" indent="0">
              <a:buNone/>
            </a:pPr>
            <a:r>
              <a:rPr lang="en-GB" sz="1800" b="1" dirty="0"/>
              <a:t>Game Type</a:t>
            </a:r>
          </a:p>
          <a:p>
            <a:r>
              <a:rPr lang="en-GB" sz="1800" dirty="0"/>
              <a:t>Social/ Mastery</a:t>
            </a:r>
          </a:p>
          <a:p>
            <a:pPr marL="0" indent="0">
              <a:buNone/>
            </a:pPr>
            <a:r>
              <a:rPr lang="en-GB" sz="1800" b="1" dirty="0"/>
              <a:t>Game Mechanic </a:t>
            </a:r>
          </a:p>
          <a:p>
            <a:r>
              <a:rPr lang="en-GB" sz="1800" dirty="0"/>
              <a:t>A mobile typing challenge game – you start with a 3 letter word and move up 1 extra letter, typing as many words correctly as possible in 60 seconds. Head to head challenge with regional winners moving up leaderboard and collecting trophies</a:t>
            </a:r>
          </a:p>
          <a:p>
            <a:pPr marL="0" indent="0">
              <a:buNone/>
            </a:pPr>
            <a:r>
              <a:rPr lang="en-GB" sz="1800" b="1" dirty="0"/>
              <a:t>Features</a:t>
            </a:r>
          </a:p>
          <a:p>
            <a:r>
              <a:rPr lang="en-GB" sz="1800" dirty="0">
                <a:ea typeface="Times New Roman" panose="02020603050405020304" pitchFamily="18" charset="0"/>
                <a:cs typeface="Times New Roman" panose="02020603050405020304" pitchFamily="18" charset="0"/>
              </a:rPr>
              <a:t>Meta Mechanics, Communities/ Guilds and Hybridisation</a:t>
            </a:r>
          </a:p>
          <a:p>
            <a:pPr marL="0" indent="0">
              <a:buNone/>
            </a:pPr>
            <a:r>
              <a:rPr lang="en-GB" sz="1800" b="1" dirty="0">
                <a:ea typeface="Times New Roman" panose="02020603050405020304" pitchFamily="18" charset="0"/>
                <a:cs typeface="Times New Roman" panose="02020603050405020304" pitchFamily="18" charset="0"/>
              </a:rPr>
              <a:t>Alternate Names</a:t>
            </a:r>
          </a:p>
          <a:p>
            <a:r>
              <a:rPr lang="en-GB" sz="1800" dirty="0">
                <a:ea typeface="Times New Roman" panose="02020603050405020304" pitchFamily="18" charset="0"/>
                <a:cs typeface="Times New Roman" panose="02020603050405020304" pitchFamily="18" charset="0"/>
              </a:rPr>
              <a:t>Speedwriter, Whizzwords </a:t>
            </a:r>
            <a:endParaRPr lang="en-GB" sz="1800" dirty="0"/>
          </a:p>
        </p:txBody>
      </p:sp>
      <p:graphicFrame>
        <p:nvGraphicFramePr>
          <p:cNvPr id="6" name="Table 6">
            <a:extLst>
              <a:ext uri="{FF2B5EF4-FFF2-40B4-BE49-F238E27FC236}">
                <a16:creationId xmlns:a16="http://schemas.microsoft.com/office/drawing/2014/main" id="{C7941E75-3791-96F7-E220-F7B714064859}"/>
              </a:ext>
            </a:extLst>
          </p:cNvPr>
          <p:cNvGraphicFramePr>
            <a:graphicFrameLocks noGrp="1"/>
          </p:cNvGraphicFramePr>
          <p:nvPr/>
        </p:nvGraphicFramePr>
        <p:xfrm>
          <a:off x="7904864" y="5199884"/>
          <a:ext cx="3072344" cy="494453"/>
        </p:xfrm>
        <a:graphic>
          <a:graphicData uri="http://schemas.openxmlformats.org/drawingml/2006/table">
            <a:tbl>
              <a:tblPr firstRow="1" bandRow="1">
                <a:tableStyleId>{5C22544A-7EE6-4342-B048-85BDC9FD1C3A}</a:tableStyleId>
              </a:tblPr>
              <a:tblGrid>
                <a:gridCol w="412604">
                  <a:extLst>
                    <a:ext uri="{9D8B030D-6E8A-4147-A177-3AD203B41FA5}">
                      <a16:colId xmlns:a16="http://schemas.microsoft.com/office/drawing/2014/main" val="1484764235"/>
                    </a:ext>
                  </a:extLst>
                </a:gridCol>
                <a:gridCol w="412604">
                  <a:extLst>
                    <a:ext uri="{9D8B030D-6E8A-4147-A177-3AD203B41FA5}">
                      <a16:colId xmlns:a16="http://schemas.microsoft.com/office/drawing/2014/main" val="3696880417"/>
                    </a:ext>
                  </a:extLst>
                </a:gridCol>
                <a:gridCol w="412604">
                  <a:extLst>
                    <a:ext uri="{9D8B030D-6E8A-4147-A177-3AD203B41FA5}">
                      <a16:colId xmlns:a16="http://schemas.microsoft.com/office/drawing/2014/main" val="3522582859"/>
                    </a:ext>
                  </a:extLst>
                </a:gridCol>
                <a:gridCol w="412604">
                  <a:extLst>
                    <a:ext uri="{9D8B030D-6E8A-4147-A177-3AD203B41FA5}">
                      <a16:colId xmlns:a16="http://schemas.microsoft.com/office/drawing/2014/main" val="79127978"/>
                    </a:ext>
                  </a:extLst>
                </a:gridCol>
                <a:gridCol w="412604">
                  <a:extLst>
                    <a:ext uri="{9D8B030D-6E8A-4147-A177-3AD203B41FA5}">
                      <a16:colId xmlns:a16="http://schemas.microsoft.com/office/drawing/2014/main" val="3036053240"/>
                    </a:ext>
                  </a:extLst>
                </a:gridCol>
                <a:gridCol w="332191">
                  <a:extLst>
                    <a:ext uri="{9D8B030D-6E8A-4147-A177-3AD203B41FA5}">
                      <a16:colId xmlns:a16="http://schemas.microsoft.com/office/drawing/2014/main" val="3381747160"/>
                    </a:ext>
                  </a:extLst>
                </a:gridCol>
                <a:gridCol w="378773">
                  <a:extLst>
                    <a:ext uri="{9D8B030D-6E8A-4147-A177-3AD203B41FA5}">
                      <a16:colId xmlns:a16="http://schemas.microsoft.com/office/drawing/2014/main" val="180597153"/>
                    </a:ext>
                  </a:extLst>
                </a:gridCol>
                <a:gridCol w="298360">
                  <a:extLst>
                    <a:ext uri="{9D8B030D-6E8A-4147-A177-3AD203B41FA5}">
                      <a16:colId xmlns:a16="http://schemas.microsoft.com/office/drawing/2014/main" val="426498819"/>
                    </a:ext>
                  </a:extLst>
                </a:gridCol>
              </a:tblGrid>
              <a:tr h="494453">
                <a:tc>
                  <a:txBody>
                    <a:bodyPr/>
                    <a:lstStyle/>
                    <a:p>
                      <a:r>
                        <a:rPr lang="en-GB" sz="2400" dirty="0"/>
                        <a:t>E</a:t>
                      </a:r>
                    </a:p>
                  </a:txBody>
                  <a:tcPr marL="121920" marR="121920" marT="60960" marB="60960"/>
                </a:tc>
                <a:tc>
                  <a:txBody>
                    <a:bodyPr/>
                    <a:lstStyle/>
                    <a:p>
                      <a:r>
                        <a:rPr lang="en-GB" sz="2400" dirty="0"/>
                        <a:t>_</a:t>
                      </a:r>
                    </a:p>
                  </a:txBody>
                  <a:tcPr marL="121920" marR="121920" marT="60960" marB="60960"/>
                </a:tc>
                <a:tc>
                  <a:txBody>
                    <a:bodyPr/>
                    <a:lstStyle/>
                    <a:p>
                      <a:r>
                        <a:rPr lang="en-GB" sz="2400" dirty="0"/>
                        <a:t>_</a:t>
                      </a:r>
                    </a:p>
                  </a:txBody>
                  <a:tcPr marL="121920" marR="121920" marT="60960" marB="60960"/>
                </a:tc>
                <a:tc>
                  <a:txBody>
                    <a:bodyPr/>
                    <a:lstStyle/>
                    <a:p>
                      <a:r>
                        <a:rPr lang="en-GB" sz="2400" dirty="0"/>
                        <a:t>_</a:t>
                      </a:r>
                    </a:p>
                  </a:txBody>
                  <a:tcPr marL="121920" marR="121920" marT="60960" marB="60960"/>
                </a:tc>
                <a:tc>
                  <a:txBody>
                    <a:bodyPr/>
                    <a:lstStyle/>
                    <a:p>
                      <a:r>
                        <a:rPr lang="en-GB" sz="2400" dirty="0"/>
                        <a:t>_</a:t>
                      </a:r>
                    </a:p>
                  </a:txBody>
                  <a:tcPr marL="121920" marR="121920" marT="60960" marB="60960"/>
                </a:tc>
                <a:tc>
                  <a:txBody>
                    <a:bodyPr/>
                    <a:lstStyle/>
                    <a:p>
                      <a:r>
                        <a:rPr lang="en-GB" sz="2400" dirty="0"/>
                        <a:t>_</a:t>
                      </a:r>
                    </a:p>
                  </a:txBody>
                  <a:tcPr marL="121920" marR="121920" marT="60960" marB="60960"/>
                </a:tc>
                <a:tc>
                  <a:txBody>
                    <a:bodyPr/>
                    <a:lstStyle/>
                    <a:p>
                      <a:r>
                        <a:rPr lang="en-GB" sz="2400" dirty="0"/>
                        <a:t>_</a:t>
                      </a:r>
                    </a:p>
                  </a:txBody>
                  <a:tcPr marL="121920" marR="121920" marT="60960" marB="60960"/>
                </a:tc>
                <a:tc>
                  <a:txBody>
                    <a:bodyPr/>
                    <a:lstStyle/>
                    <a:p>
                      <a:endParaRPr lang="en-GB" sz="2400" dirty="0"/>
                    </a:p>
                  </a:txBody>
                  <a:tcPr marL="121920" marR="121920" marT="60960" marB="60960"/>
                </a:tc>
                <a:extLst>
                  <a:ext uri="{0D108BD9-81ED-4DB2-BD59-A6C34878D82A}">
                    <a16:rowId xmlns:a16="http://schemas.microsoft.com/office/drawing/2014/main" val="702731657"/>
                  </a:ext>
                </a:extLst>
              </a:tr>
            </a:tbl>
          </a:graphicData>
        </a:graphic>
      </p:graphicFrame>
      <p:sp>
        <p:nvSpPr>
          <p:cNvPr id="7" name="Rectangle 6">
            <a:extLst>
              <a:ext uri="{FF2B5EF4-FFF2-40B4-BE49-F238E27FC236}">
                <a16:creationId xmlns:a16="http://schemas.microsoft.com/office/drawing/2014/main" id="{82B5EE0D-741C-CAE5-7D6F-2290CA03C18B}"/>
              </a:ext>
            </a:extLst>
          </p:cNvPr>
          <p:cNvSpPr/>
          <p:nvPr/>
        </p:nvSpPr>
        <p:spPr>
          <a:xfrm>
            <a:off x="7904864" y="1501003"/>
            <a:ext cx="2976331" cy="4224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aphicFrame>
        <p:nvGraphicFramePr>
          <p:cNvPr id="3" name="Table 4">
            <a:extLst>
              <a:ext uri="{FF2B5EF4-FFF2-40B4-BE49-F238E27FC236}">
                <a16:creationId xmlns:a16="http://schemas.microsoft.com/office/drawing/2014/main" id="{2642B78D-309C-3F47-502B-45C1B4CE5A44}"/>
              </a:ext>
            </a:extLst>
          </p:cNvPr>
          <p:cNvGraphicFramePr>
            <a:graphicFrameLocks noGrp="1"/>
          </p:cNvGraphicFramePr>
          <p:nvPr>
            <p:extLst>
              <p:ext uri="{D42A27DB-BD31-4B8C-83A1-F6EECF244321}">
                <p14:modId xmlns:p14="http://schemas.microsoft.com/office/powerpoint/2010/main" val="1759605635"/>
              </p:ext>
            </p:extLst>
          </p:nvPr>
        </p:nvGraphicFramePr>
        <p:xfrm>
          <a:off x="8034338" y="2015066"/>
          <a:ext cx="2695575" cy="2672080"/>
        </p:xfrm>
        <a:graphic>
          <a:graphicData uri="http://schemas.openxmlformats.org/drawingml/2006/table">
            <a:tbl>
              <a:tblPr firstRow="1" bandRow="1">
                <a:tableStyleId>{5C22544A-7EE6-4342-B048-85BDC9FD1C3A}</a:tableStyleId>
              </a:tblPr>
              <a:tblGrid>
                <a:gridCol w="681037">
                  <a:extLst>
                    <a:ext uri="{9D8B030D-6E8A-4147-A177-3AD203B41FA5}">
                      <a16:colId xmlns:a16="http://schemas.microsoft.com/office/drawing/2014/main" val="527910182"/>
                    </a:ext>
                  </a:extLst>
                </a:gridCol>
                <a:gridCol w="1290638">
                  <a:extLst>
                    <a:ext uri="{9D8B030D-6E8A-4147-A177-3AD203B41FA5}">
                      <a16:colId xmlns:a16="http://schemas.microsoft.com/office/drawing/2014/main" val="3384438424"/>
                    </a:ext>
                  </a:extLst>
                </a:gridCol>
                <a:gridCol w="723900">
                  <a:extLst>
                    <a:ext uri="{9D8B030D-6E8A-4147-A177-3AD203B41FA5}">
                      <a16:colId xmlns:a16="http://schemas.microsoft.com/office/drawing/2014/main" val="3725543601"/>
                    </a:ext>
                  </a:extLst>
                </a:gridCol>
              </a:tblGrid>
              <a:tr h="370840">
                <a:tc>
                  <a:txBody>
                    <a:bodyPr/>
                    <a:lstStyle/>
                    <a:p>
                      <a:r>
                        <a:rPr lang="en-GB" sz="1200" dirty="0"/>
                        <a:t>Letters</a:t>
                      </a:r>
                    </a:p>
                  </a:txBody>
                  <a:tcPr/>
                </a:tc>
                <a:tc>
                  <a:txBody>
                    <a:bodyPr/>
                    <a:lstStyle/>
                    <a:p>
                      <a:r>
                        <a:rPr lang="en-GB" sz="1200" dirty="0"/>
                        <a:t>Word</a:t>
                      </a:r>
                    </a:p>
                  </a:txBody>
                  <a:tcPr/>
                </a:tc>
                <a:tc>
                  <a:txBody>
                    <a:bodyPr/>
                    <a:lstStyle/>
                    <a:p>
                      <a:r>
                        <a:rPr lang="en-GB" sz="1200" dirty="0"/>
                        <a:t>Speed/ secs</a:t>
                      </a:r>
                    </a:p>
                  </a:txBody>
                  <a:tcPr/>
                </a:tc>
                <a:extLst>
                  <a:ext uri="{0D108BD9-81ED-4DB2-BD59-A6C34878D82A}">
                    <a16:rowId xmlns:a16="http://schemas.microsoft.com/office/drawing/2014/main" val="949060940"/>
                  </a:ext>
                </a:extLst>
              </a:tr>
              <a:tr h="370840">
                <a:tc>
                  <a:txBody>
                    <a:bodyPr/>
                    <a:lstStyle/>
                    <a:p>
                      <a:r>
                        <a:rPr lang="en-GB" dirty="0"/>
                        <a:t>3</a:t>
                      </a:r>
                    </a:p>
                  </a:txBody>
                  <a:tcPr/>
                </a:tc>
                <a:tc>
                  <a:txBody>
                    <a:bodyPr/>
                    <a:lstStyle/>
                    <a:p>
                      <a:r>
                        <a:rPr lang="en-GB" dirty="0"/>
                        <a:t>CAT</a:t>
                      </a:r>
                    </a:p>
                  </a:txBody>
                  <a:tcPr/>
                </a:tc>
                <a:tc>
                  <a:txBody>
                    <a:bodyPr/>
                    <a:lstStyle/>
                    <a:p>
                      <a:r>
                        <a:rPr lang="en-GB" dirty="0"/>
                        <a:t>0.4</a:t>
                      </a:r>
                    </a:p>
                  </a:txBody>
                  <a:tcPr/>
                </a:tc>
                <a:extLst>
                  <a:ext uri="{0D108BD9-81ED-4DB2-BD59-A6C34878D82A}">
                    <a16:rowId xmlns:a16="http://schemas.microsoft.com/office/drawing/2014/main" val="3846423231"/>
                  </a:ext>
                </a:extLst>
              </a:tr>
              <a:tr h="370840">
                <a:tc>
                  <a:txBody>
                    <a:bodyPr/>
                    <a:lstStyle/>
                    <a:p>
                      <a:r>
                        <a:rPr lang="en-GB" dirty="0"/>
                        <a:t>4</a:t>
                      </a:r>
                    </a:p>
                  </a:txBody>
                  <a:tcPr/>
                </a:tc>
                <a:tc>
                  <a:txBody>
                    <a:bodyPr/>
                    <a:lstStyle/>
                    <a:p>
                      <a:r>
                        <a:rPr lang="en-GB" dirty="0"/>
                        <a:t>MEWS</a:t>
                      </a:r>
                    </a:p>
                  </a:txBody>
                  <a:tcPr/>
                </a:tc>
                <a:tc>
                  <a:txBody>
                    <a:bodyPr/>
                    <a:lstStyle/>
                    <a:p>
                      <a:r>
                        <a:rPr lang="en-GB" dirty="0"/>
                        <a:t>1.2</a:t>
                      </a:r>
                    </a:p>
                  </a:txBody>
                  <a:tcPr/>
                </a:tc>
                <a:extLst>
                  <a:ext uri="{0D108BD9-81ED-4DB2-BD59-A6C34878D82A}">
                    <a16:rowId xmlns:a16="http://schemas.microsoft.com/office/drawing/2014/main" val="1311186953"/>
                  </a:ext>
                </a:extLst>
              </a:tr>
              <a:tr h="370840">
                <a:tc>
                  <a:txBody>
                    <a:bodyPr/>
                    <a:lstStyle/>
                    <a:p>
                      <a:r>
                        <a:rPr lang="en-GB" dirty="0"/>
                        <a:t>5</a:t>
                      </a:r>
                    </a:p>
                  </a:txBody>
                  <a:tcPr/>
                </a:tc>
                <a:tc>
                  <a:txBody>
                    <a:bodyPr/>
                    <a:lstStyle/>
                    <a:p>
                      <a:r>
                        <a:rPr lang="en-GB" dirty="0"/>
                        <a:t>BEST</a:t>
                      </a:r>
                    </a:p>
                  </a:txBody>
                  <a:tcPr/>
                </a:tc>
                <a:tc>
                  <a:txBody>
                    <a:bodyPr/>
                    <a:lstStyle/>
                    <a:p>
                      <a:r>
                        <a:rPr lang="en-GB" dirty="0"/>
                        <a:t>1.9</a:t>
                      </a:r>
                    </a:p>
                  </a:txBody>
                  <a:tcPr/>
                </a:tc>
                <a:extLst>
                  <a:ext uri="{0D108BD9-81ED-4DB2-BD59-A6C34878D82A}">
                    <a16:rowId xmlns:a16="http://schemas.microsoft.com/office/drawing/2014/main" val="2072669850"/>
                  </a:ext>
                </a:extLst>
              </a:tr>
              <a:tr h="370840">
                <a:tc>
                  <a:txBody>
                    <a:bodyPr/>
                    <a:lstStyle/>
                    <a:p>
                      <a:r>
                        <a:rPr lang="en-GB" dirty="0"/>
                        <a:t>6</a:t>
                      </a:r>
                    </a:p>
                  </a:txBody>
                  <a:tcPr/>
                </a:tc>
                <a:tc>
                  <a:txBody>
                    <a:bodyPr/>
                    <a:lstStyle/>
                    <a:p>
                      <a:r>
                        <a:rPr lang="en-GB" dirty="0"/>
                        <a:t>JOUST</a:t>
                      </a:r>
                    </a:p>
                  </a:txBody>
                  <a:tcPr/>
                </a:tc>
                <a:tc>
                  <a:txBody>
                    <a:bodyPr/>
                    <a:lstStyle/>
                    <a:p>
                      <a:r>
                        <a:rPr lang="en-GB" dirty="0"/>
                        <a:t>2.2</a:t>
                      </a:r>
                    </a:p>
                  </a:txBody>
                  <a:tcPr/>
                </a:tc>
                <a:extLst>
                  <a:ext uri="{0D108BD9-81ED-4DB2-BD59-A6C34878D82A}">
                    <a16:rowId xmlns:a16="http://schemas.microsoft.com/office/drawing/2014/main" val="3008202551"/>
                  </a:ext>
                </a:extLst>
              </a:tr>
              <a:tr h="185420">
                <a:tc>
                  <a:txBody>
                    <a:bodyPr/>
                    <a:lstStyle/>
                    <a:p>
                      <a:r>
                        <a:rPr lang="en-GB" dirty="0"/>
                        <a:t>7</a:t>
                      </a:r>
                    </a:p>
                  </a:txBody>
                  <a:tcPr/>
                </a:tc>
                <a:tc>
                  <a:txBody>
                    <a:bodyPr/>
                    <a:lstStyle/>
                    <a:p>
                      <a:r>
                        <a:rPr lang="en-GB" dirty="0"/>
                        <a:t>PUMPED</a:t>
                      </a:r>
                    </a:p>
                  </a:txBody>
                  <a:tcPr/>
                </a:tc>
                <a:tc>
                  <a:txBody>
                    <a:bodyPr/>
                    <a:lstStyle/>
                    <a:p>
                      <a:r>
                        <a:rPr lang="en-GB" dirty="0"/>
                        <a:t>2.8</a:t>
                      </a:r>
                    </a:p>
                  </a:txBody>
                  <a:tcPr/>
                </a:tc>
                <a:extLst>
                  <a:ext uri="{0D108BD9-81ED-4DB2-BD59-A6C34878D82A}">
                    <a16:rowId xmlns:a16="http://schemas.microsoft.com/office/drawing/2014/main" val="3557224262"/>
                  </a:ext>
                </a:extLst>
              </a:tr>
              <a:tr h="185420">
                <a:tc>
                  <a:txBody>
                    <a:bodyPr/>
                    <a:lstStyle/>
                    <a:p>
                      <a:r>
                        <a:rPr lang="en-GB" dirty="0"/>
                        <a:t>8</a:t>
                      </a:r>
                    </a:p>
                  </a:txBody>
                  <a:tcPr/>
                </a:tc>
                <a:tc>
                  <a:txBody>
                    <a:bodyPr/>
                    <a:lstStyle/>
                    <a:p>
                      <a:r>
                        <a:rPr lang="en-GB" sz="1700" dirty="0"/>
                        <a:t>XXXXXXXX</a:t>
                      </a:r>
                    </a:p>
                  </a:txBody>
                  <a:tcPr/>
                </a:tc>
                <a:tc>
                  <a:txBody>
                    <a:bodyPr/>
                    <a:lstStyle/>
                    <a:p>
                      <a:endParaRPr lang="en-GB" dirty="0"/>
                    </a:p>
                  </a:txBody>
                  <a:tcPr/>
                </a:tc>
                <a:extLst>
                  <a:ext uri="{0D108BD9-81ED-4DB2-BD59-A6C34878D82A}">
                    <a16:rowId xmlns:a16="http://schemas.microsoft.com/office/drawing/2014/main" val="1879979255"/>
                  </a:ext>
                </a:extLst>
              </a:tr>
            </a:tbl>
          </a:graphicData>
        </a:graphic>
      </p:graphicFrame>
    </p:spTree>
    <p:extLst>
      <p:ext uri="{BB962C8B-B14F-4D97-AF65-F5344CB8AC3E}">
        <p14:creationId xmlns:p14="http://schemas.microsoft.com/office/powerpoint/2010/main" val="2100870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79" y="164637"/>
            <a:ext cx="10972800" cy="836712"/>
          </a:xfrm>
        </p:spPr>
        <p:txBody>
          <a:bodyPr>
            <a:noAutofit/>
          </a:bodyPr>
          <a:lstStyle/>
          <a:p>
            <a:pPr algn="r"/>
            <a:r>
              <a:rPr lang="en-GB" sz="3733" dirty="0"/>
              <a:t>Pot Luck</a:t>
            </a:r>
            <a:endParaRPr lang="en-US" sz="3733" dirty="0"/>
          </a:p>
        </p:txBody>
      </p:sp>
      <p:sp>
        <p:nvSpPr>
          <p:cNvPr id="4" name="Content Placeholder 2"/>
          <p:cNvSpPr txBox="1">
            <a:spLocks/>
          </p:cNvSpPr>
          <p:nvPr/>
        </p:nvSpPr>
        <p:spPr>
          <a:xfrm>
            <a:off x="583073" y="687065"/>
            <a:ext cx="6891349" cy="489654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a:t>Game Type</a:t>
            </a:r>
          </a:p>
          <a:p>
            <a:r>
              <a:rPr lang="en-GB" sz="1800" dirty="0"/>
              <a:t>Social/ Mastery</a:t>
            </a:r>
          </a:p>
          <a:p>
            <a:pPr marL="0" indent="0">
              <a:buNone/>
            </a:pPr>
            <a:r>
              <a:rPr lang="en-GB" sz="1800" b="1" dirty="0"/>
              <a:t>Game Mechanic </a:t>
            </a:r>
          </a:p>
          <a:p>
            <a:r>
              <a:rPr lang="en-GB" sz="1800" dirty="0"/>
              <a:t>A super creative and tactile escapism game challenging people to compete with their imagination and skill</a:t>
            </a:r>
          </a:p>
          <a:p>
            <a:r>
              <a:rPr lang="en-GB" sz="1800" dirty="0"/>
              <a:t>Starting with your choice of clay you have 1 minute to craft a pot matching the given example on the virtual potter‘s wheel</a:t>
            </a:r>
          </a:p>
          <a:p>
            <a:r>
              <a:rPr lang="en-GB" sz="1800" dirty="0"/>
              <a:t>The game decides your % match and you can win better clay, tools and more time as you progress.</a:t>
            </a:r>
          </a:p>
          <a:p>
            <a:r>
              <a:rPr lang="en-GB" sz="1800" dirty="0"/>
              <a:t>A freestyle mode allows you to practice or make bespoke pots to paint and display in a gallery with votes deciding weekly winners</a:t>
            </a:r>
          </a:p>
          <a:p>
            <a:pPr marL="0" indent="0">
              <a:buNone/>
            </a:pPr>
            <a:r>
              <a:rPr lang="en-GB" sz="1800" b="1" dirty="0"/>
              <a:t>Features</a:t>
            </a:r>
          </a:p>
          <a:p>
            <a:r>
              <a:rPr lang="en-GB" sz="1800" dirty="0">
                <a:ea typeface="Times New Roman" panose="02020603050405020304" pitchFamily="18" charset="0"/>
                <a:cs typeface="Times New Roman" panose="02020603050405020304" pitchFamily="18" charset="0"/>
              </a:rPr>
              <a:t>Meta Mechanics, Communities/ Guilds and Hybridisation</a:t>
            </a:r>
          </a:p>
          <a:p>
            <a:pPr marL="0" indent="0">
              <a:buNone/>
            </a:pPr>
            <a:r>
              <a:rPr lang="en-GB" sz="1800" b="1" dirty="0">
                <a:ea typeface="Times New Roman" panose="02020603050405020304" pitchFamily="18" charset="0"/>
                <a:cs typeface="Times New Roman" panose="02020603050405020304" pitchFamily="18" charset="0"/>
              </a:rPr>
              <a:t>Alternate Names</a:t>
            </a:r>
          </a:p>
          <a:p>
            <a:r>
              <a:rPr lang="en-GB" sz="1800" dirty="0">
                <a:ea typeface="Times New Roman" panose="02020603050405020304" pitchFamily="18" charset="0"/>
                <a:cs typeface="Times New Roman" panose="02020603050405020304" pitchFamily="18" charset="0"/>
              </a:rPr>
              <a:t>Potter More, Clay Maker</a:t>
            </a:r>
            <a:endParaRPr lang="en-GB" sz="1800" dirty="0"/>
          </a:p>
        </p:txBody>
      </p:sp>
      <p:sp>
        <p:nvSpPr>
          <p:cNvPr id="7" name="Rectangle 6">
            <a:extLst>
              <a:ext uri="{FF2B5EF4-FFF2-40B4-BE49-F238E27FC236}">
                <a16:creationId xmlns:a16="http://schemas.microsoft.com/office/drawing/2014/main" id="{82B5EE0D-741C-CAE5-7D6F-2290CA03C18B}"/>
              </a:ext>
            </a:extLst>
          </p:cNvPr>
          <p:cNvSpPr/>
          <p:nvPr/>
        </p:nvSpPr>
        <p:spPr>
          <a:xfrm>
            <a:off x="7904864" y="1501003"/>
            <a:ext cx="2976331" cy="4224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5" name="Picture 4">
            <a:extLst>
              <a:ext uri="{FF2B5EF4-FFF2-40B4-BE49-F238E27FC236}">
                <a16:creationId xmlns:a16="http://schemas.microsoft.com/office/drawing/2014/main" id="{30D1DDC6-B4CE-EEB5-EDDF-97D6D0CF88BD}"/>
              </a:ext>
            </a:extLst>
          </p:cNvPr>
          <p:cNvPicPr>
            <a:picLocks noChangeAspect="1"/>
          </p:cNvPicPr>
          <p:nvPr/>
        </p:nvPicPr>
        <p:blipFill rotWithShape="1">
          <a:blip r:embed="rId2"/>
          <a:srcRect l="23449" t="9286" r="21236" b="9745"/>
          <a:stretch/>
        </p:blipFill>
        <p:spPr>
          <a:xfrm>
            <a:off x="7859445" y="1501003"/>
            <a:ext cx="3021750" cy="4264324"/>
          </a:xfrm>
          <a:prstGeom prst="rect">
            <a:avLst/>
          </a:prstGeom>
        </p:spPr>
      </p:pic>
    </p:spTree>
    <p:extLst>
      <p:ext uri="{BB962C8B-B14F-4D97-AF65-F5344CB8AC3E}">
        <p14:creationId xmlns:p14="http://schemas.microsoft.com/office/powerpoint/2010/main" val="1891608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79" y="164637"/>
            <a:ext cx="10972800" cy="836712"/>
          </a:xfrm>
        </p:spPr>
        <p:txBody>
          <a:bodyPr>
            <a:noAutofit/>
          </a:bodyPr>
          <a:lstStyle/>
          <a:p>
            <a:pPr algn="r"/>
            <a:r>
              <a:rPr lang="en-GB" sz="3733" dirty="0"/>
              <a:t>Animalphabet</a:t>
            </a:r>
            <a:endParaRPr lang="en-US" sz="3733" dirty="0"/>
          </a:p>
        </p:txBody>
      </p:sp>
      <p:sp>
        <p:nvSpPr>
          <p:cNvPr id="4" name="Content Placeholder 2"/>
          <p:cNvSpPr txBox="1">
            <a:spLocks/>
          </p:cNvSpPr>
          <p:nvPr/>
        </p:nvSpPr>
        <p:spPr>
          <a:xfrm>
            <a:off x="860579" y="932723"/>
            <a:ext cx="5715475" cy="4896544"/>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600" dirty="0"/>
          </a:p>
          <a:p>
            <a:pPr marL="0" indent="0">
              <a:buNone/>
            </a:pPr>
            <a:endParaRPr lang="en-GB" sz="1800" dirty="0"/>
          </a:p>
          <a:p>
            <a:pPr marL="0" indent="0">
              <a:buNone/>
            </a:pPr>
            <a:r>
              <a:rPr lang="en-GB" sz="1800" b="1" dirty="0"/>
              <a:t>Game Type</a:t>
            </a:r>
          </a:p>
          <a:p>
            <a:r>
              <a:rPr lang="en-GB" sz="1800" dirty="0"/>
              <a:t>Social/ Mastery</a:t>
            </a:r>
          </a:p>
          <a:p>
            <a:pPr marL="0" indent="0">
              <a:buNone/>
            </a:pPr>
            <a:r>
              <a:rPr lang="en-GB" sz="1800" b="1" dirty="0"/>
              <a:t>Game Mechanic </a:t>
            </a:r>
          </a:p>
          <a:p>
            <a:r>
              <a:rPr lang="en-GB" sz="1800" dirty="0"/>
              <a:t>You have the first letter of an animal’s name as a clue. A clock-shaped device reveals more of the each animal’s silhouette over 10 seconds. Guess the animal, move onto the next one. The most correct guesses wins the game points </a:t>
            </a:r>
          </a:p>
          <a:p>
            <a:pPr marL="0" indent="0">
              <a:buNone/>
            </a:pPr>
            <a:r>
              <a:rPr lang="en-GB" sz="1800" b="1" dirty="0"/>
              <a:t>Features</a:t>
            </a:r>
          </a:p>
          <a:p>
            <a:r>
              <a:rPr lang="en-GB" sz="1800" dirty="0">
                <a:ea typeface="Times New Roman" panose="02020603050405020304" pitchFamily="18" charset="0"/>
                <a:cs typeface="Times New Roman" panose="02020603050405020304" pitchFamily="18" charset="0"/>
              </a:rPr>
              <a:t>Meta Mechanics, Communities/ Guilds and Hybridisation</a:t>
            </a:r>
          </a:p>
          <a:p>
            <a:pPr marL="0" indent="0">
              <a:buNone/>
            </a:pPr>
            <a:r>
              <a:rPr lang="en-GB" sz="1800" b="1" dirty="0">
                <a:ea typeface="Times New Roman" panose="02020603050405020304" pitchFamily="18" charset="0"/>
                <a:cs typeface="Times New Roman" panose="02020603050405020304" pitchFamily="18" charset="0"/>
              </a:rPr>
              <a:t>Alternate Names</a:t>
            </a:r>
          </a:p>
          <a:p>
            <a:r>
              <a:rPr lang="en-GB" sz="1800" dirty="0">
                <a:ea typeface="Times New Roman" panose="02020603050405020304" pitchFamily="18" charset="0"/>
                <a:cs typeface="Times New Roman" panose="02020603050405020304" pitchFamily="18" charset="0"/>
              </a:rPr>
              <a:t>Letter Box, Word Farm</a:t>
            </a:r>
            <a:endParaRPr lang="en-GB" sz="1800" dirty="0"/>
          </a:p>
        </p:txBody>
      </p:sp>
      <p:graphicFrame>
        <p:nvGraphicFramePr>
          <p:cNvPr id="6" name="Table 6">
            <a:extLst>
              <a:ext uri="{FF2B5EF4-FFF2-40B4-BE49-F238E27FC236}">
                <a16:creationId xmlns:a16="http://schemas.microsoft.com/office/drawing/2014/main" id="{C7941E75-3791-96F7-E220-F7B714064859}"/>
              </a:ext>
            </a:extLst>
          </p:cNvPr>
          <p:cNvGraphicFramePr>
            <a:graphicFrameLocks noGrp="1"/>
          </p:cNvGraphicFramePr>
          <p:nvPr>
            <p:extLst>
              <p:ext uri="{D42A27DB-BD31-4B8C-83A1-F6EECF244321}">
                <p14:modId xmlns:p14="http://schemas.microsoft.com/office/powerpoint/2010/main" val="4247024345"/>
              </p:ext>
            </p:extLst>
          </p:nvPr>
        </p:nvGraphicFramePr>
        <p:xfrm>
          <a:off x="7904864" y="5199884"/>
          <a:ext cx="3072344" cy="494453"/>
        </p:xfrm>
        <a:graphic>
          <a:graphicData uri="http://schemas.openxmlformats.org/drawingml/2006/table">
            <a:tbl>
              <a:tblPr firstRow="1" bandRow="1">
                <a:tableStyleId>{5C22544A-7EE6-4342-B048-85BDC9FD1C3A}</a:tableStyleId>
              </a:tblPr>
              <a:tblGrid>
                <a:gridCol w="412604">
                  <a:extLst>
                    <a:ext uri="{9D8B030D-6E8A-4147-A177-3AD203B41FA5}">
                      <a16:colId xmlns:a16="http://schemas.microsoft.com/office/drawing/2014/main" val="1484764235"/>
                    </a:ext>
                  </a:extLst>
                </a:gridCol>
                <a:gridCol w="412604">
                  <a:extLst>
                    <a:ext uri="{9D8B030D-6E8A-4147-A177-3AD203B41FA5}">
                      <a16:colId xmlns:a16="http://schemas.microsoft.com/office/drawing/2014/main" val="3696880417"/>
                    </a:ext>
                  </a:extLst>
                </a:gridCol>
                <a:gridCol w="412604">
                  <a:extLst>
                    <a:ext uri="{9D8B030D-6E8A-4147-A177-3AD203B41FA5}">
                      <a16:colId xmlns:a16="http://schemas.microsoft.com/office/drawing/2014/main" val="3522582859"/>
                    </a:ext>
                  </a:extLst>
                </a:gridCol>
                <a:gridCol w="412604">
                  <a:extLst>
                    <a:ext uri="{9D8B030D-6E8A-4147-A177-3AD203B41FA5}">
                      <a16:colId xmlns:a16="http://schemas.microsoft.com/office/drawing/2014/main" val="79127978"/>
                    </a:ext>
                  </a:extLst>
                </a:gridCol>
                <a:gridCol w="412604">
                  <a:extLst>
                    <a:ext uri="{9D8B030D-6E8A-4147-A177-3AD203B41FA5}">
                      <a16:colId xmlns:a16="http://schemas.microsoft.com/office/drawing/2014/main" val="3036053240"/>
                    </a:ext>
                  </a:extLst>
                </a:gridCol>
                <a:gridCol w="332191">
                  <a:extLst>
                    <a:ext uri="{9D8B030D-6E8A-4147-A177-3AD203B41FA5}">
                      <a16:colId xmlns:a16="http://schemas.microsoft.com/office/drawing/2014/main" val="3381747160"/>
                    </a:ext>
                  </a:extLst>
                </a:gridCol>
                <a:gridCol w="378773">
                  <a:extLst>
                    <a:ext uri="{9D8B030D-6E8A-4147-A177-3AD203B41FA5}">
                      <a16:colId xmlns:a16="http://schemas.microsoft.com/office/drawing/2014/main" val="180597153"/>
                    </a:ext>
                  </a:extLst>
                </a:gridCol>
                <a:gridCol w="298360">
                  <a:extLst>
                    <a:ext uri="{9D8B030D-6E8A-4147-A177-3AD203B41FA5}">
                      <a16:colId xmlns:a16="http://schemas.microsoft.com/office/drawing/2014/main" val="426498819"/>
                    </a:ext>
                  </a:extLst>
                </a:gridCol>
              </a:tblGrid>
              <a:tr h="494453">
                <a:tc>
                  <a:txBody>
                    <a:bodyPr/>
                    <a:lstStyle/>
                    <a:p>
                      <a:r>
                        <a:rPr lang="en-GB" sz="2400" dirty="0"/>
                        <a:t>E</a:t>
                      </a:r>
                    </a:p>
                  </a:txBody>
                  <a:tcPr marL="121920" marR="121920" marT="60960" marB="60960"/>
                </a:tc>
                <a:tc>
                  <a:txBody>
                    <a:bodyPr/>
                    <a:lstStyle/>
                    <a:p>
                      <a:r>
                        <a:rPr lang="en-GB" sz="2400" dirty="0"/>
                        <a:t>_</a:t>
                      </a:r>
                    </a:p>
                  </a:txBody>
                  <a:tcPr marL="121920" marR="121920" marT="60960" marB="60960"/>
                </a:tc>
                <a:tc>
                  <a:txBody>
                    <a:bodyPr/>
                    <a:lstStyle/>
                    <a:p>
                      <a:r>
                        <a:rPr lang="en-GB" sz="2400" dirty="0"/>
                        <a:t>_</a:t>
                      </a:r>
                    </a:p>
                  </a:txBody>
                  <a:tcPr marL="121920" marR="121920" marT="60960" marB="60960"/>
                </a:tc>
                <a:tc>
                  <a:txBody>
                    <a:bodyPr/>
                    <a:lstStyle/>
                    <a:p>
                      <a:r>
                        <a:rPr lang="en-GB" sz="2400" dirty="0"/>
                        <a:t>_</a:t>
                      </a:r>
                    </a:p>
                  </a:txBody>
                  <a:tcPr marL="121920" marR="121920" marT="60960" marB="60960"/>
                </a:tc>
                <a:tc>
                  <a:txBody>
                    <a:bodyPr/>
                    <a:lstStyle/>
                    <a:p>
                      <a:r>
                        <a:rPr lang="en-GB" sz="2400" dirty="0"/>
                        <a:t>_</a:t>
                      </a:r>
                    </a:p>
                  </a:txBody>
                  <a:tcPr marL="121920" marR="121920" marT="60960" marB="60960"/>
                </a:tc>
                <a:tc>
                  <a:txBody>
                    <a:bodyPr/>
                    <a:lstStyle/>
                    <a:p>
                      <a:r>
                        <a:rPr lang="en-GB" sz="2400" dirty="0"/>
                        <a:t>_</a:t>
                      </a:r>
                    </a:p>
                  </a:txBody>
                  <a:tcPr marL="121920" marR="121920" marT="60960" marB="60960"/>
                </a:tc>
                <a:tc>
                  <a:txBody>
                    <a:bodyPr/>
                    <a:lstStyle/>
                    <a:p>
                      <a:r>
                        <a:rPr lang="en-GB" sz="2400" dirty="0"/>
                        <a:t>_</a:t>
                      </a:r>
                    </a:p>
                  </a:txBody>
                  <a:tcPr marL="121920" marR="121920" marT="60960" marB="60960"/>
                </a:tc>
                <a:tc>
                  <a:txBody>
                    <a:bodyPr/>
                    <a:lstStyle/>
                    <a:p>
                      <a:endParaRPr lang="en-GB" sz="2400" dirty="0"/>
                    </a:p>
                  </a:txBody>
                  <a:tcPr marL="121920" marR="121920" marT="60960" marB="60960"/>
                </a:tc>
                <a:extLst>
                  <a:ext uri="{0D108BD9-81ED-4DB2-BD59-A6C34878D82A}">
                    <a16:rowId xmlns:a16="http://schemas.microsoft.com/office/drawing/2014/main" val="702731657"/>
                  </a:ext>
                </a:extLst>
              </a:tr>
            </a:tbl>
          </a:graphicData>
        </a:graphic>
      </p:graphicFrame>
      <p:sp>
        <p:nvSpPr>
          <p:cNvPr id="7" name="Rectangle 6">
            <a:extLst>
              <a:ext uri="{FF2B5EF4-FFF2-40B4-BE49-F238E27FC236}">
                <a16:creationId xmlns:a16="http://schemas.microsoft.com/office/drawing/2014/main" id="{82B5EE0D-741C-CAE5-7D6F-2290CA03C18B}"/>
              </a:ext>
            </a:extLst>
          </p:cNvPr>
          <p:cNvSpPr/>
          <p:nvPr/>
        </p:nvSpPr>
        <p:spPr>
          <a:xfrm>
            <a:off x="7904864" y="1501003"/>
            <a:ext cx="2976331" cy="4224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11" name="Picture 10">
            <a:extLst>
              <a:ext uri="{FF2B5EF4-FFF2-40B4-BE49-F238E27FC236}">
                <a16:creationId xmlns:a16="http://schemas.microsoft.com/office/drawing/2014/main" id="{C6A9F310-650B-035D-CDA5-BDA78C0E4BCF}"/>
              </a:ext>
            </a:extLst>
          </p:cNvPr>
          <p:cNvPicPr>
            <a:picLocks noChangeAspect="1"/>
          </p:cNvPicPr>
          <p:nvPr/>
        </p:nvPicPr>
        <p:blipFill rotWithShape="1">
          <a:blip r:embed="rId2"/>
          <a:srcRect l="6601" t="22001" r="9400" b="23401"/>
          <a:stretch/>
        </p:blipFill>
        <p:spPr>
          <a:xfrm>
            <a:off x="8288907" y="2653130"/>
            <a:ext cx="2363340" cy="1536171"/>
          </a:xfrm>
          <a:prstGeom prst="rect">
            <a:avLst/>
          </a:prstGeom>
        </p:spPr>
      </p:pic>
      <p:sp>
        <p:nvSpPr>
          <p:cNvPr id="12" name="Oval 11">
            <a:extLst>
              <a:ext uri="{FF2B5EF4-FFF2-40B4-BE49-F238E27FC236}">
                <a16:creationId xmlns:a16="http://schemas.microsoft.com/office/drawing/2014/main" id="{6007AF4A-F5AB-1535-2E18-71EDDD39910C}"/>
              </a:ext>
            </a:extLst>
          </p:cNvPr>
          <p:cNvSpPr/>
          <p:nvPr/>
        </p:nvSpPr>
        <p:spPr>
          <a:xfrm>
            <a:off x="7904864" y="1981056"/>
            <a:ext cx="2976331" cy="2880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3" name="Partial Circle 12">
            <a:extLst>
              <a:ext uri="{FF2B5EF4-FFF2-40B4-BE49-F238E27FC236}">
                <a16:creationId xmlns:a16="http://schemas.microsoft.com/office/drawing/2014/main" id="{755F3674-1312-60B9-9484-D11C0650EC6B}"/>
              </a:ext>
            </a:extLst>
          </p:cNvPr>
          <p:cNvSpPr/>
          <p:nvPr/>
        </p:nvSpPr>
        <p:spPr>
          <a:xfrm>
            <a:off x="7904864" y="1981056"/>
            <a:ext cx="2976331" cy="2895887"/>
          </a:xfrm>
          <a:prstGeom prst="pie">
            <a:avLst>
              <a:gd name="adj1" fmla="val 362865"/>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Tree>
    <p:extLst>
      <p:ext uri="{BB962C8B-B14F-4D97-AF65-F5344CB8AC3E}">
        <p14:creationId xmlns:p14="http://schemas.microsoft.com/office/powerpoint/2010/main" val="822368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52387" y="2896574"/>
            <a:ext cx="12192000" cy="584775"/>
          </a:xfrm>
          <a:prstGeom prst="rect">
            <a:avLst/>
          </a:prstGeom>
          <a:noFill/>
        </p:spPr>
        <p:txBody>
          <a:bodyPr wrap="square" rtlCol="0">
            <a:spAutoFit/>
          </a:bodyPr>
          <a:lstStyle/>
          <a:p>
            <a:pPr algn="ctr"/>
            <a:r>
              <a:rPr lang="en-GB" sz="3200" b="1" i="0" dirty="0">
                <a:solidFill>
                  <a:srgbClr val="222222"/>
                </a:solidFill>
                <a:effectLst/>
                <a:latin typeface="Century Gothic" panose="020B0502020202020204" pitchFamily="34" charset="0"/>
              </a:rPr>
              <a:t>Brand Strategy</a:t>
            </a:r>
            <a:endParaRPr lang="en-GB" sz="3200" b="1" dirty="0"/>
          </a:p>
        </p:txBody>
      </p:sp>
    </p:spTree>
    <p:extLst>
      <p:ext uri="{BB962C8B-B14F-4D97-AF65-F5344CB8AC3E}">
        <p14:creationId xmlns:p14="http://schemas.microsoft.com/office/powerpoint/2010/main" val="4016343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162105-6D1D-4E73-B14B-BB6F2AA48F4C}"/>
              </a:ext>
            </a:extLst>
          </p:cNvPr>
          <p:cNvSpPr txBox="1"/>
          <p:nvPr/>
        </p:nvSpPr>
        <p:spPr>
          <a:xfrm>
            <a:off x="5642855" y="353399"/>
            <a:ext cx="6061206" cy="584775"/>
          </a:xfrm>
          <a:prstGeom prst="rect">
            <a:avLst/>
          </a:prstGeom>
          <a:noFill/>
        </p:spPr>
        <p:txBody>
          <a:bodyPr wrap="square" rtlCol="0">
            <a:spAutoFit/>
          </a:bodyPr>
          <a:lstStyle/>
          <a:p>
            <a:pPr algn="r"/>
            <a:r>
              <a:rPr lang="en-GB" sz="3200" b="1" dirty="0"/>
              <a:t>Current Marketing Org</a:t>
            </a:r>
          </a:p>
        </p:txBody>
      </p:sp>
      <p:pic>
        <p:nvPicPr>
          <p:cNvPr id="8" name="Picture 7" descr="Word&#10;&#10;Description automatically generated with medium confidence">
            <a:extLst>
              <a:ext uri="{FF2B5EF4-FFF2-40B4-BE49-F238E27FC236}">
                <a16:creationId xmlns:a16="http://schemas.microsoft.com/office/drawing/2014/main" id="{A07C5B8D-2363-68D5-6460-EB608A594BB8}"/>
              </a:ext>
            </a:extLst>
          </p:cNvPr>
          <p:cNvPicPr>
            <a:picLocks noChangeAspect="1"/>
          </p:cNvPicPr>
          <p:nvPr/>
        </p:nvPicPr>
        <p:blipFill rotWithShape="1">
          <a:blip r:embed="rId3">
            <a:extLst>
              <a:ext uri="{28A0092B-C50C-407E-A947-70E740481C1C}">
                <a14:useLocalDpi xmlns:a14="http://schemas.microsoft.com/office/drawing/2010/main" val="0"/>
              </a:ext>
            </a:extLst>
          </a:blip>
          <a:srcRect b="58474"/>
          <a:stretch/>
        </p:blipFill>
        <p:spPr>
          <a:xfrm>
            <a:off x="225150" y="1947720"/>
            <a:ext cx="11094142" cy="2847833"/>
          </a:xfrm>
          <a:prstGeom prst="rect">
            <a:avLst/>
          </a:prstGeom>
        </p:spPr>
      </p:pic>
    </p:spTree>
    <p:extLst>
      <p:ext uri="{BB962C8B-B14F-4D97-AF65-F5344CB8AC3E}">
        <p14:creationId xmlns:p14="http://schemas.microsoft.com/office/powerpoint/2010/main" val="4118346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4700122" y="266509"/>
            <a:ext cx="7296624" cy="432048"/>
          </a:xfrm>
        </p:spPr>
        <p:txBody>
          <a:bodyPr>
            <a:noAutofit/>
          </a:bodyPr>
          <a:lstStyle/>
          <a:p>
            <a:pPr algn="r"/>
            <a:r>
              <a:rPr lang="en-US" sz="2800" b="1" dirty="0">
                <a:latin typeface="Century Gothic" panose="020B0502020202020204" pitchFamily="34" charset="0"/>
                <a:cs typeface="Aharoni" panose="02010803020104030203" pitchFamily="2" charset="-79"/>
              </a:rPr>
              <a:t>House of Brands vs Branded House</a:t>
            </a:r>
            <a:endParaRPr lang="en-GB" sz="2800" b="1" dirty="0">
              <a:latin typeface="Century Gothic" panose="020B0502020202020204" pitchFamily="34" charset="0"/>
              <a:cs typeface="Aharoni" panose="02010803020104030203" pitchFamily="2" charset="-79"/>
            </a:endParaRPr>
          </a:p>
        </p:txBody>
      </p:sp>
      <p:pic>
        <p:nvPicPr>
          <p:cNvPr id="2" name="Picture 1">
            <a:extLst>
              <a:ext uri="{FF2B5EF4-FFF2-40B4-BE49-F238E27FC236}">
                <a16:creationId xmlns:a16="http://schemas.microsoft.com/office/drawing/2014/main" id="{9E09515B-C439-5F20-F9E3-EBFA3E25ACC4}"/>
              </a:ext>
            </a:extLst>
          </p:cNvPr>
          <p:cNvPicPr>
            <a:picLocks noChangeAspect="1"/>
          </p:cNvPicPr>
          <p:nvPr/>
        </p:nvPicPr>
        <p:blipFill rotWithShape="1">
          <a:blip r:embed="rId3"/>
          <a:srcRect t="5556" b="13276"/>
          <a:stretch/>
        </p:blipFill>
        <p:spPr>
          <a:xfrm>
            <a:off x="1190625" y="1339712"/>
            <a:ext cx="9810750" cy="4660521"/>
          </a:xfrm>
          <a:prstGeom prst="rect">
            <a:avLst/>
          </a:prstGeom>
        </p:spPr>
      </p:pic>
      <p:sp>
        <p:nvSpPr>
          <p:cNvPr id="4" name="Hexagon 3">
            <a:extLst>
              <a:ext uri="{FF2B5EF4-FFF2-40B4-BE49-F238E27FC236}">
                <a16:creationId xmlns:a16="http://schemas.microsoft.com/office/drawing/2014/main" id="{CF09E2FB-2441-2DC3-77CB-B7CDE816E46D}"/>
              </a:ext>
            </a:extLst>
          </p:cNvPr>
          <p:cNvSpPr/>
          <p:nvPr/>
        </p:nvSpPr>
        <p:spPr>
          <a:xfrm>
            <a:off x="4633863" y="1312418"/>
            <a:ext cx="2652713" cy="2161309"/>
          </a:xfrm>
          <a:prstGeom prst="hexagon">
            <a:avLst/>
          </a:prstGeom>
          <a:noFill/>
          <a:ln w="698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1847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3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3562349" y="316551"/>
            <a:ext cx="8296283" cy="432048"/>
          </a:xfrm>
        </p:spPr>
        <p:txBody>
          <a:bodyPr>
            <a:noAutofit/>
          </a:bodyPr>
          <a:lstStyle/>
          <a:p>
            <a:pPr algn="r"/>
            <a:r>
              <a:rPr lang="en-US" sz="2800" b="1" dirty="0">
                <a:latin typeface="Century Gothic" panose="020B0502020202020204" pitchFamily="34" charset="0"/>
                <a:cs typeface="Aharoni" panose="02010803020104030203" pitchFamily="2" charset="-79"/>
              </a:rPr>
              <a:t>Brand Architecture – Kwalee’s House of Brands</a:t>
            </a:r>
            <a:endParaRPr lang="en-GB" sz="2800" b="1" dirty="0">
              <a:latin typeface="Century Gothic" panose="020B0502020202020204" pitchFamily="34" charset="0"/>
              <a:cs typeface="Aharoni" panose="02010803020104030203" pitchFamily="2" charset="-79"/>
            </a:endParaRPr>
          </a:p>
        </p:txBody>
      </p:sp>
      <p:graphicFrame>
        <p:nvGraphicFramePr>
          <p:cNvPr id="6" name="Diagram 5">
            <a:extLst>
              <a:ext uri="{FF2B5EF4-FFF2-40B4-BE49-F238E27FC236}">
                <a16:creationId xmlns:a16="http://schemas.microsoft.com/office/drawing/2014/main" id="{09BB36CC-E276-91B3-AFCC-EA35F4EC600E}"/>
              </a:ext>
            </a:extLst>
          </p:cNvPr>
          <p:cNvGraphicFramePr/>
          <p:nvPr>
            <p:extLst>
              <p:ext uri="{D42A27DB-BD31-4B8C-83A1-F6EECF244321}">
                <p14:modId xmlns:p14="http://schemas.microsoft.com/office/powerpoint/2010/main" val="2200407638"/>
              </p:ext>
            </p:extLst>
          </p:nvPr>
        </p:nvGraphicFramePr>
        <p:xfrm>
          <a:off x="3700463" y="1014413"/>
          <a:ext cx="7905750" cy="4791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050B4C8-4E24-E1F8-C3DA-EF393EE81475}"/>
              </a:ext>
            </a:extLst>
          </p:cNvPr>
          <p:cNvSpPr txBox="1"/>
          <p:nvPr/>
        </p:nvSpPr>
        <p:spPr>
          <a:xfrm>
            <a:off x="757238" y="1887563"/>
            <a:ext cx="1809750" cy="369332"/>
          </a:xfrm>
          <a:prstGeom prst="rect">
            <a:avLst/>
          </a:prstGeom>
          <a:noFill/>
        </p:spPr>
        <p:txBody>
          <a:bodyPr wrap="square" rtlCol="0">
            <a:spAutoFit/>
          </a:bodyPr>
          <a:lstStyle/>
          <a:p>
            <a:pPr algn="ctr"/>
            <a:r>
              <a:rPr lang="en-GB" dirty="0"/>
              <a:t>Mother Brand</a:t>
            </a:r>
          </a:p>
        </p:txBody>
      </p:sp>
      <p:sp>
        <p:nvSpPr>
          <p:cNvPr id="8" name="TextBox 7">
            <a:extLst>
              <a:ext uri="{FF2B5EF4-FFF2-40B4-BE49-F238E27FC236}">
                <a16:creationId xmlns:a16="http://schemas.microsoft.com/office/drawing/2014/main" id="{FC383475-AE47-A128-E185-F03EB363CE49}"/>
              </a:ext>
            </a:extLst>
          </p:cNvPr>
          <p:cNvSpPr txBox="1"/>
          <p:nvPr/>
        </p:nvSpPr>
        <p:spPr>
          <a:xfrm>
            <a:off x="535782" y="2763058"/>
            <a:ext cx="2252662" cy="369332"/>
          </a:xfrm>
          <a:prstGeom prst="rect">
            <a:avLst/>
          </a:prstGeom>
          <a:noFill/>
        </p:spPr>
        <p:txBody>
          <a:bodyPr wrap="square" rtlCol="0">
            <a:spAutoFit/>
          </a:bodyPr>
          <a:lstStyle/>
          <a:p>
            <a:pPr algn="ctr"/>
            <a:r>
              <a:rPr lang="en-GB" dirty="0"/>
              <a:t>Product Verticals</a:t>
            </a:r>
          </a:p>
        </p:txBody>
      </p:sp>
      <p:sp>
        <p:nvSpPr>
          <p:cNvPr id="9" name="TextBox 8">
            <a:extLst>
              <a:ext uri="{FF2B5EF4-FFF2-40B4-BE49-F238E27FC236}">
                <a16:creationId xmlns:a16="http://schemas.microsoft.com/office/drawing/2014/main" id="{79BC539C-639D-7572-885E-D587CF180AD1}"/>
              </a:ext>
            </a:extLst>
          </p:cNvPr>
          <p:cNvSpPr txBox="1"/>
          <p:nvPr/>
        </p:nvSpPr>
        <p:spPr>
          <a:xfrm>
            <a:off x="333376" y="4733926"/>
            <a:ext cx="2581274" cy="1015663"/>
          </a:xfrm>
          <a:prstGeom prst="rect">
            <a:avLst/>
          </a:prstGeom>
          <a:noFill/>
        </p:spPr>
        <p:txBody>
          <a:bodyPr wrap="square" rtlCol="0">
            <a:spAutoFit/>
          </a:bodyPr>
          <a:lstStyle/>
          <a:p>
            <a:pPr algn="ctr"/>
            <a:r>
              <a:rPr lang="en-GB" dirty="0"/>
              <a:t>Distinct Sub Brands – </a:t>
            </a:r>
            <a:r>
              <a:rPr lang="en-GB" sz="1400" dirty="0"/>
              <a:t>Use tag line/ handprint identifier to tag games as Kwalee family</a:t>
            </a:r>
          </a:p>
        </p:txBody>
      </p:sp>
      <p:sp>
        <p:nvSpPr>
          <p:cNvPr id="10" name="TextBox 9">
            <a:extLst>
              <a:ext uri="{FF2B5EF4-FFF2-40B4-BE49-F238E27FC236}">
                <a16:creationId xmlns:a16="http://schemas.microsoft.com/office/drawing/2014/main" id="{B9DA4008-6AF8-BA68-27A8-90A2EEF20445}"/>
              </a:ext>
            </a:extLst>
          </p:cNvPr>
          <p:cNvSpPr txBox="1"/>
          <p:nvPr/>
        </p:nvSpPr>
        <p:spPr>
          <a:xfrm>
            <a:off x="240506" y="3752989"/>
            <a:ext cx="3321843" cy="369332"/>
          </a:xfrm>
          <a:prstGeom prst="rect">
            <a:avLst/>
          </a:prstGeom>
          <a:noFill/>
        </p:spPr>
        <p:txBody>
          <a:bodyPr wrap="square" rtlCol="0">
            <a:spAutoFit/>
          </a:bodyPr>
          <a:lstStyle/>
          <a:p>
            <a:pPr algn="ctr"/>
            <a:r>
              <a:rPr lang="en-GB" dirty="0"/>
              <a:t>Sub Brand Game Segments</a:t>
            </a:r>
          </a:p>
        </p:txBody>
      </p:sp>
      <p:pic>
        <p:nvPicPr>
          <p:cNvPr id="2" name="Picture 1">
            <a:extLst>
              <a:ext uri="{FF2B5EF4-FFF2-40B4-BE49-F238E27FC236}">
                <a16:creationId xmlns:a16="http://schemas.microsoft.com/office/drawing/2014/main" id="{60002891-F59A-B19D-9A57-23297CBBE8E5}"/>
              </a:ext>
            </a:extLst>
          </p:cNvPr>
          <p:cNvPicPr>
            <a:picLocks noChangeAspect="1"/>
          </p:cNvPicPr>
          <p:nvPr/>
        </p:nvPicPr>
        <p:blipFill rotWithShape="1">
          <a:blip r:embed="rId8"/>
          <a:srcRect l="10835" t="16358" r="37941" b="36000"/>
          <a:stretch/>
        </p:blipFill>
        <p:spPr>
          <a:xfrm>
            <a:off x="6258981" y="4572001"/>
            <a:ext cx="399635" cy="371688"/>
          </a:xfrm>
          <a:prstGeom prst="ellipse">
            <a:avLst/>
          </a:prstGeom>
          <a:ln w="63500" cap="rnd">
            <a:noFill/>
          </a:ln>
          <a:effectLst>
            <a:outerShdw blurRad="381000" dist="292100" dir="5400000" sx="-80000" sy="-18000" rotWithShape="0">
              <a:srgbClr val="000000">
                <a:alpha val="22000"/>
              </a:srgbClr>
            </a:outerShdw>
            <a:softEdge rad="0"/>
          </a:effectLst>
          <a:scene3d>
            <a:camera prst="orthographicFront"/>
            <a:lightRig rig="contrasting" dir="t">
              <a:rot lat="0" lon="0" rev="3000000"/>
            </a:lightRig>
          </a:scene3d>
          <a:sp3d extrusionH="44450" contourW="19050">
            <a:bevelT w="95250" h="31750" prst="angle"/>
            <a:contourClr>
              <a:srgbClr val="333333"/>
            </a:contourClr>
          </a:sp3d>
        </p:spPr>
      </p:pic>
      <p:pic>
        <p:nvPicPr>
          <p:cNvPr id="3" name="Picture 2">
            <a:extLst>
              <a:ext uri="{FF2B5EF4-FFF2-40B4-BE49-F238E27FC236}">
                <a16:creationId xmlns:a16="http://schemas.microsoft.com/office/drawing/2014/main" id="{8406BE95-71E6-3023-313B-90E48874CA67}"/>
              </a:ext>
            </a:extLst>
          </p:cNvPr>
          <p:cNvPicPr>
            <a:picLocks noChangeAspect="1"/>
          </p:cNvPicPr>
          <p:nvPr/>
        </p:nvPicPr>
        <p:blipFill rotWithShape="1">
          <a:blip r:embed="rId8"/>
          <a:srcRect l="10835" t="16358" r="37941" b="36000"/>
          <a:stretch/>
        </p:blipFill>
        <p:spPr>
          <a:xfrm>
            <a:off x="10616671" y="4576760"/>
            <a:ext cx="399635" cy="371688"/>
          </a:xfrm>
          <a:prstGeom prst="ellipse">
            <a:avLst/>
          </a:prstGeom>
          <a:ln w="63500" cap="rnd">
            <a:noFill/>
          </a:ln>
          <a:effectLst>
            <a:outerShdw blurRad="381000" dist="292100" dir="5400000" sx="-80000" sy="-18000" rotWithShape="0">
              <a:srgbClr val="000000">
                <a:alpha val="22000"/>
              </a:srgbClr>
            </a:outerShdw>
            <a:softEdge rad="0"/>
          </a:effectLst>
          <a:scene3d>
            <a:camera prst="orthographicFront"/>
            <a:lightRig rig="contrasting" dir="t">
              <a:rot lat="0" lon="0" rev="3000000"/>
            </a:lightRig>
          </a:scene3d>
          <a:sp3d extrusionH="44450" contourW="19050">
            <a:bevelT w="95250" h="31750" prst="angle"/>
            <a:contourClr>
              <a:srgbClr val="333333"/>
            </a:contourClr>
          </a:sp3d>
        </p:spPr>
      </p:pic>
      <p:pic>
        <p:nvPicPr>
          <p:cNvPr id="4" name="Picture 3">
            <a:extLst>
              <a:ext uri="{FF2B5EF4-FFF2-40B4-BE49-F238E27FC236}">
                <a16:creationId xmlns:a16="http://schemas.microsoft.com/office/drawing/2014/main" id="{B09096FE-B230-CE4A-6E1E-ACEC589CEE42}"/>
              </a:ext>
            </a:extLst>
          </p:cNvPr>
          <p:cNvPicPr>
            <a:picLocks noChangeAspect="1"/>
          </p:cNvPicPr>
          <p:nvPr/>
        </p:nvPicPr>
        <p:blipFill rotWithShape="1">
          <a:blip r:embed="rId8"/>
          <a:srcRect l="10835" t="16358" r="37941" b="36000"/>
          <a:stretch/>
        </p:blipFill>
        <p:spPr>
          <a:xfrm>
            <a:off x="8430683" y="4576761"/>
            <a:ext cx="399635" cy="371688"/>
          </a:xfrm>
          <a:prstGeom prst="ellipse">
            <a:avLst/>
          </a:prstGeom>
          <a:ln w="63500" cap="rnd">
            <a:noFill/>
          </a:ln>
          <a:effectLst>
            <a:outerShdw blurRad="381000" dist="292100" dir="5400000" sx="-80000" sy="-18000" rotWithShape="0">
              <a:srgbClr val="000000">
                <a:alpha val="22000"/>
              </a:srgbClr>
            </a:outerShdw>
            <a:softEdge rad="0"/>
          </a:effectLst>
          <a:scene3d>
            <a:camera prst="orthographicFront"/>
            <a:lightRig rig="contrasting" dir="t">
              <a:rot lat="0" lon="0" rev="3000000"/>
            </a:lightRig>
          </a:scene3d>
          <a:sp3d extrusionH="44450" contourW="19050">
            <a:bevelT w="95250" h="31750" prst="angle"/>
            <a:contourClr>
              <a:srgbClr val="333333"/>
            </a:contourClr>
          </a:sp3d>
        </p:spPr>
      </p:pic>
    </p:spTree>
    <p:extLst>
      <p:ext uri="{BB962C8B-B14F-4D97-AF65-F5344CB8AC3E}">
        <p14:creationId xmlns:p14="http://schemas.microsoft.com/office/powerpoint/2010/main" val="1365324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4700122" y="266509"/>
            <a:ext cx="7296624" cy="432048"/>
          </a:xfrm>
        </p:spPr>
        <p:txBody>
          <a:bodyPr>
            <a:noAutofit/>
          </a:bodyPr>
          <a:lstStyle/>
          <a:p>
            <a:pPr algn="r"/>
            <a:r>
              <a:rPr lang="en-US" sz="2800" b="1" dirty="0">
                <a:latin typeface="Century Gothic" panose="020B0502020202020204" pitchFamily="34" charset="0"/>
                <a:cs typeface="Aharoni" panose="02010803020104030203" pitchFamily="2" charset="-79"/>
              </a:rPr>
              <a:t>Brand Architecture Refresh</a:t>
            </a:r>
            <a:endParaRPr lang="en-GB" sz="2800" b="1" dirty="0">
              <a:latin typeface="Century Gothic" panose="020B0502020202020204" pitchFamily="34" charset="0"/>
              <a:cs typeface="Aharoni" panose="02010803020104030203" pitchFamily="2" charset="-79"/>
            </a:endParaRPr>
          </a:p>
        </p:txBody>
      </p:sp>
      <p:sp>
        <p:nvSpPr>
          <p:cNvPr id="11" name="Oval 10"/>
          <p:cNvSpPr/>
          <p:nvPr/>
        </p:nvSpPr>
        <p:spPr>
          <a:xfrm>
            <a:off x="8401676" y="3807296"/>
            <a:ext cx="1440160" cy="1325585"/>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Content Strategy</a:t>
            </a:r>
          </a:p>
        </p:txBody>
      </p:sp>
      <p:sp>
        <p:nvSpPr>
          <p:cNvPr id="12" name="Oval 11"/>
          <p:cNvSpPr/>
          <p:nvPr/>
        </p:nvSpPr>
        <p:spPr>
          <a:xfrm>
            <a:off x="4890580" y="4023319"/>
            <a:ext cx="1566880" cy="1520552"/>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Split Messaging &amp; Comms Strategy</a:t>
            </a:r>
          </a:p>
        </p:txBody>
      </p:sp>
      <p:sp>
        <p:nvSpPr>
          <p:cNvPr id="13" name="Oval 12"/>
          <p:cNvSpPr/>
          <p:nvPr/>
        </p:nvSpPr>
        <p:spPr>
          <a:xfrm>
            <a:off x="7538547" y="4599383"/>
            <a:ext cx="1439193" cy="1368152"/>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Video/ Snippet/ Image Library</a:t>
            </a:r>
          </a:p>
        </p:txBody>
      </p:sp>
      <p:sp>
        <p:nvSpPr>
          <p:cNvPr id="15" name="Oval 14"/>
          <p:cNvSpPr/>
          <p:nvPr/>
        </p:nvSpPr>
        <p:spPr>
          <a:xfrm>
            <a:off x="4237431" y="629297"/>
            <a:ext cx="1340890" cy="1304528"/>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Arial" panose="020B0604020202020204" pitchFamily="34" charset="0"/>
                <a:cs typeface="Arial" panose="020B0604020202020204" pitchFamily="34" charset="0"/>
              </a:rPr>
              <a:t>UI Testing</a:t>
            </a:r>
          </a:p>
        </p:txBody>
      </p:sp>
      <p:sp>
        <p:nvSpPr>
          <p:cNvPr id="16" name="Oval 15"/>
          <p:cNvSpPr/>
          <p:nvPr/>
        </p:nvSpPr>
        <p:spPr>
          <a:xfrm>
            <a:off x="3090380" y="1062607"/>
            <a:ext cx="1566880" cy="1520552"/>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Processes &amp; Development Standards</a:t>
            </a:r>
          </a:p>
        </p:txBody>
      </p:sp>
      <p:sp>
        <p:nvSpPr>
          <p:cNvPr id="17" name="Oval 16"/>
          <p:cNvSpPr/>
          <p:nvPr/>
        </p:nvSpPr>
        <p:spPr>
          <a:xfrm>
            <a:off x="6169428" y="4703203"/>
            <a:ext cx="1494872" cy="1368152"/>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Mission, Positioning &amp; Personality</a:t>
            </a:r>
          </a:p>
        </p:txBody>
      </p:sp>
      <p:sp>
        <p:nvSpPr>
          <p:cNvPr id="19" name="Oval 18"/>
          <p:cNvSpPr/>
          <p:nvPr/>
        </p:nvSpPr>
        <p:spPr>
          <a:xfrm>
            <a:off x="2586324" y="2296613"/>
            <a:ext cx="2358968" cy="2320248"/>
          </a:xfrm>
          <a:prstGeom prst="ellipse">
            <a:avLst/>
          </a:prstGeom>
          <a:solidFill>
            <a:schemeClr val="accent4">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Kwalee Platform &amp; Website</a:t>
            </a:r>
          </a:p>
        </p:txBody>
      </p:sp>
      <p:sp>
        <p:nvSpPr>
          <p:cNvPr id="20" name="Oval 19"/>
          <p:cNvSpPr/>
          <p:nvPr/>
        </p:nvSpPr>
        <p:spPr>
          <a:xfrm>
            <a:off x="3974596" y="3951311"/>
            <a:ext cx="1114712" cy="1088504"/>
          </a:xfrm>
          <a:prstGeom prst="ellipse">
            <a:avLst/>
          </a:prstGeom>
          <a:solidFill>
            <a:schemeClr val="accent4">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Arial" panose="020B0604020202020204" pitchFamily="34" charset="0"/>
                <a:cs typeface="Arial" panose="020B0604020202020204" pitchFamily="34" charset="0"/>
              </a:rPr>
              <a:t>Publishing</a:t>
            </a:r>
          </a:p>
        </p:txBody>
      </p:sp>
      <p:sp>
        <p:nvSpPr>
          <p:cNvPr id="22" name="Oval 21"/>
          <p:cNvSpPr/>
          <p:nvPr/>
        </p:nvSpPr>
        <p:spPr>
          <a:xfrm>
            <a:off x="2894476" y="4158951"/>
            <a:ext cx="1114712" cy="1088504"/>
          </a:xfrm>
          <a:prstGeom prst="ellipse">
            <a:avLst/>
          </a:prstGeom>
          <a:solidFill>
            <a:schemeClr val="accent4">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PC &amp; Console</a:t>
            </a:r>
          </a:p>
        </p:txBody>
      </p:sp>
      <p:sp>
        <p:nvSpPr>
          <p:cNvPr id="23" name="Oval 22"/>
          <p:cNvSpPr/>
          <p:nvPr/>
        </p:nvSpPr>
        <p:spPr>
          <a:xfrm>
            <a:off x="2030380" y="3510879"/>
            <a:ext cx="1114712" cy="1088504"/>
          </a:xfrm>
          <a:prstGeom prst="ellipse">
            <a:avLst/>
          </a:prstGeom>
          <a:solidFill>
            <a:schemeClr val="accent4">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Casual Games</a:t>
            </a:r>
          </a:p>
        </p:txBody>
      </p:sp>
      <p:sp>
        <p:nvSpPr>
          <p:cNvPr id="24" name="Oval 23"/>
          <p:cNvSpPr/>
          <p:nvPr/>
        </p:nvSpPr>
        <p:spPr>
          <a:xfrm>
            <a:off x="4182184" y="1655708"/>
            <a:ext cx="1699213" cy="1623807"/>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UI Strategy &amp; Customer Journeys</a:t>
            </a:r>
          </a:p>
        </p:txBody>
      </p:sp>
      <p:sp>
        <p:nvSpPr>
          <p:cNvPr id="3" name="Oval 2"/>
          <p:cNvSpPr/>
          <p:nvPr/>
        </p:nvSpPr>
        <p:spPr>
          <a:xfrm>
            <a:off x="5339924" y="1215007"/>
            <a:ext cx="3888432" cy="3816424"/>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Design Style Guidelines</a:t>
            </a:r>
          </a:p>
          <a:p>
            <a:pPr algn="ctr"/>
            <a:r>
              <a:rPr lang="en-GB" sz="1200" dirty="0">
                <a:solidFill>
                  <a:schemeClr val="tx1"/>
                </a:solidFill>
                <a:latin typeface="Arial" panose="020B0604020202020204" pitchFamily="34" charset="0"/>
                <a:cs typeface="Arial" panose="020B0604020202020204" pitchFamily="34" charset="0"/>
              </a:rPr>
              <a:t>Inc. Colour Swatches, Fonts, Animation, Motion Graphic, Logos &amp; Icon/ Game Assets</a:t>
            </a:r>
          </a:p>
        </p:txBody>
      </p:sp>
      <p:sp>
        <p:nvSpPr>
          <p:cNvPr id="21" name="Oval 20"/>
          <p:cNvSpPr/>
          <p:nvPr/>
        </p:nvSpPr>
        <p:spPr>
          <a:xfrm>
            <a:off x="8923028" y="2799183"/>
            <a:ext cx="1422864" cy="1368152"/>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Tone of Voice</a:t>
            </a:r>
          </a:p>
        </p:txBody>
      </p:sp>
      <p:sp>
        <p:nvSpPr>
          <p:cNvPr id="14" name="Oval 13"/>
          <p:cNvSpPr/>
          <p:nvPr/>
        </p:nvSpPr>
        <p:spPr>
          <a:xfrm>
            <a:off x="6156356" y="4390029"/>
            <a:ext cx="2505996" cy="626183"/>
          </a:xfrm>
          <a:prstGeom prst="ellipse">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3 x Verticals</a:t>
            </a:r>
          </a:p>
        </p:txBody>
      </p:sp>
      <p:sp>
        <p:nvSpPr>
          <p:cNvPr id="25" name="Oval 24"/>
          <p:cNvSpPr/>
          <p:nvPr/>
        </p:nvSpPr>
        <p:spPr>
          <a:xfrm>
            <a:off x="1902107" y="1555994"/>
            <a:ext cx="1500722" cy="1389953"/>
          </a:xfrm>
          <a:prstGeom prst="ellipse">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panose="020B0604020202020204" pitchFamily="34" charset="0"/>
                <a:cs typeface="Arial" panose="020B0604020202020204" pitchFamily="34" charset="0"/>
              </a:rPr>
              <a:t>Corporate &amp; Employee Brand</a:t>
            </a:r>
          </a:p>
        </p:txBody>
      </p:sp>
      <p:sp>
        <p:nvSpPr>
          <p:cNvPr id="18" name="Oval 17"/>
          <p:cNvSpPr/>
          <p:nvPr/>
        </p:nvSpPr>
        <p:spPr>
          <a:xfrm>
            <a:off x="4441236" y="3049071"/>
            <a:ext cx="1440160" cy="1406297"/>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UX  Strategy &amp; Wireframes</a:t>
            </a:r>
          </a:p>
        </p:txBody>
      </p:sp>
      <p:sp>
        <p:nvSpPr>
          <p:cNvPr id="26" name="Oval 25">
            <a:extLst>
              <a:ext uri="{FF2B5EF4-FFF2-40B4-BE49-F238E27FC236}">
                <a16:creationId xmlns:a16="http://schemas.microsoft.com/office/drawing/2014/main" id="{9EB7E28E-3AEB-43A5-9C0F-93C99987513C}"/>
              </a:ext>
            </a:extLst>
          </p:cNvPr>
          <p:cNvSpPr/>
          <p:nvPr/>
        </p:nvSpPr>
        <p:spPr>
          <a:xfrm>
            <a:off x="8846828" y="1655708"/>
            <a:ext cx="1422864" cy="1368152"/>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Merchandise</a:t>
            </a:r>
          </a:p>
        </p:txBody>
      </p:sp>
      <p:sp>
        <p:nvSpPr>
          <p:cNvPr id="2" name="Oval 1">
            <a:extLst>
              <a:ext uri="{FF2B5EF4-FFF2-40B4-BE49-F238E27FC236}">
                <a16:creationId xmlns:a16="http://schemas.microsoft.com/office/drawing/2014/main" id="{C00F437D-48C7-05B1-C048-01CAB2354368}"/>
              </a:ext>
            </a:extLst>
          </p:cNvPr>
          <p:cNvSpPr/>
          <p:nvPr/>
        </p:nvSpPr>
        <p:spPr>
          <a:xfrm>
            <a:off x="5161316" y="802376"/>
            <a:ext cx="1340890" cy="1240857"/>
          </a:xfrm>
          <a:prstGeom prst="ellipse">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panose="020B0604020202020204" pitchFamily="34" charset="0"/>
                <a:cs typeface="Arial" panose="020B0604020202020204" pitchFamily="34" charset="0"/>
              </a:rPr>
              <a:t>Localisation</a:t>
            </a:r>
          </a:p>
        </p:txBody>
      </p:sp>
    </p:spTree>
    <p:extLst>
      <p:ext uri="{BB962C8B-B14F-4D97-AF65-F5344CB8AC3E}">
        <p14:creationId xmlns:p14="http://schemas.microsoft.com/office/powerpoint/2010/main" val="2329747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471" y="1775732"/>
            <a:ext cx="6707640" cy="4062651"/>
          </a:xfrm>
          <a:prstGeom prst="rect">
            <a:avLst/>
          </a:prstGeom>
          <a:noFill/>
        </p:spPr>
        <p:txBody>
          <a:bodyPr wrap="square" rtlCol="0">
            <a:spAutoFit/>
          </a:bodyPr>
          <a:lstStyle/>
          <a:p>
            <a:pPr marL="285750" indent="-285750">
              <a:buFont typeface="Arial" panose="020B0604020202020204" pitchFamily="34" charset="0"/>
              <a:buChar char="•"/>
            </a:pPr>
            <a:r>
              <a:rPr lang="en-GB" sz="1600" dirty="0"/>
              <a:t>A top to bottom belief and investment in player wellbeing, long term mental health, sustainability &amp; the environment</a:t>
            </a:r>
          </a:p>
          <a:p>
            <a:endParaRPr lang="en-GB" sz="1600" dirty="0"/>
          </a:p>
          <a:p>
            <a:pPr marL="285750" indent="-285750">
              <a:buFont typeface="Arial" panose="020B0604020202020204" pitchFamily="34" charset="0"/>
              <a:buChar char="•"/>
            </a:pPr>
            <a:r>
              <a:rPr lang="en-GB" sz="1600" dirty="0"/>
              <a:t>Define what ‘good’ looks like in the casual/ mobile/ console sector – be the knowledge leader and influence other gaming businesses to follow Kwalee’s best practice</a:t>
            </a:r>
          </a:p>
          <a:p>
            <a:pPr marL="742950" lvl="1" indent="-285750">
              <a:buFont typeface="Arial" panose="020B0604020202020204" pitchFamily="34" charset="0"/>
              <a:buChar char="•"/>
            </a:pPr>
            <a:r>
              <a:rPr lang="en-GB" sz="1600" dirty="0"/>
              <a:t>Trademarks, patents &amp; IP – the WMS way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Treat user reviews seriously for brand and feedback reasons – App Store, Play Store, Discord, Trust Pilot, active Qual &amp; Quant research etc</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Support the industries we exist in and people we rely on – charitable/ community/ environmental commitment as a foundational CSR principal, not a ‘nice to have’</a:t>
            </a:r>
          </a:p>
          <a:p>
            <a:pPr marL="285750" indent="-285750">
              <a:buFont typeface="Arial" panose="020B0604020202020204" pitchFamily="34" charset="0"/>
              <a:buChar char="•"/>
            </a:pPr>
            <a:endParaRPr lang="en-GB" dirty="0"/>
          </a:p>
        </p:txBody>
      </p:sp>
      <p:sp>
        <p:nvSpPr>
          <p:cNvPr id="7" name="TextBox 6">
            <a:extLst>
              <a:ext uri="{FF2B5EF4-FFF2-40B4-BE49-F238E27FC236}">
                <a16:creationId xmlns:a16="http://schemas.microsoft.com/office/drawing/2014/main" id="{D5162105-6D1D-4E73-B14B-BB6F2AA48F4C}"/>
              </a:ext>
            </a:extLst>
          </p:cNvPr>
          <p:cNvSpPr txBox="1"/>
          <p:nvPr/>
        </p:nvSpPr>
        <p:spPr>
          <a:xfrm>
            <a:off x="5638190" y="354666"/>
            <a:ext cx="6061206" cy="584775"/>
          </a:xfrm>
          <a:prstGeom prst="rect">
            <a:avLst/>
          </a:prstGeom>
          <a:noFill/>
        </p:spPr>
        <p:txBody>
          <a:bodyPr wrap="square" rtlCol="0">
            <a:spAutoFit/>
          </a:bodyPr>
          <a:lstStyle/>
          <a:p>
            <a:pPr algn="r"/>
            <a:r>
              <a:rPr lang="en-GB" sz="3200" b="1" dirty="0">
                <a:latin typeface="Century Gothic" panose="020B0502020202020204" pitchFamily="34" charset="0"/>
              </a:rPr>
              <a:t>Integrity, Responsibility &amp; Trust</a:t>
            </a:r>
          </a:p>
        </p:txBody>
      </p:sp>
      <p:pic>
        <p:nvPicPr>
          <p:cNvPr id="6" name="Picture 5">
            <a:extLst>
              <a:ext uri="{FF2B5EF4-FFF2-40B4-BE49-F238E27FC236}">
                <a16:creationId xmlns:a16="http://schemas.microsoft.com/office/drawing/2014/main" id="{DCEAF755-F36C-455A-ACE4-CBF8A16BCF4B}"/>
              </a:ext>
            </a:extLst>
          </p:cNvPr>
          <p:cNvPicPr>
            <a:picLocks noChangeAspect="1"/>
          </p:cNvPicPr>
          <p:nvPr/>
        </p:nvPicPr>
        <p:blipFill>
          <a:blip r:embed="rId3"/>
          <a:stretch>
            <a:fillRect/>
          </a:stretch>
        </p:blipFill>
        <p:spPr>
          <a:xfrm>
            <a:off x="7428801" y="1435743"/>
            <a:ext cx="4289748" cy="4303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5092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10233</TotalTime>
  <Words>4686</Words>
  <Application>Microsoft Office PowerPoint</Application>
  <PresentationFormat>Widescreen</PresentationFormat>
  <Paragraphs>777</Paragraphs>
  <Slides>50</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Century Gothic</vt:lpstr>
      <vt:lpstr>Inter</vt:lpstr>
      <vt:lpstr>Wingdings</vt:lpstr>
      <vt:lpstr>Office Theme</vt:lpstr>
      <vt:lpstr>PowerPoint Presentation</vt:lpstr>
      <vt:lpstr>PowerPoint Presentation</vt:lpstr>
      <vt:lpstr>PowerPoint Presentation</vt:lpstr>
      <vt:lpstr>Kwalee Business Vertical Objectives</vt:lpstr>
      <vt:lpstr>PowerPoint Presentation</vt:lpstr>
      <vt:lpstr>House of Brands vs Branded House</vt:lpstr>
      <vt:lpstr>Brand Architecture – Kwalee’s House of Brands</vt:lpstr>
      <vt:lpstr>Brand Architecture Refresh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Channel Marketing Flow Game Launch &amp; Player Acquisition</vt:lpstr>
      <vt:lpstr>Adding Value – Integrated Social, PR &amp; ASO/ SEO</vt:lpstr>
      <vt:lpstr>CRM – Value Based Segmentation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Hyper Casual &amp; Casual Game Concepts Harry Lang / August 2022</vt:lpstr>
      <vt:lpstr>Casual &amp; Hyper Casual Game Types</vt:lpstr>
      <vt:lpstr>Treasure Trove A/R</vt:lpstr>
      <vt:lpstr>Treasure Trove</vt:lpstr>
      <vt:lpstr>Fossil Hunter</vt:lpstr>
      <vt:lpstr>Master Caster</vt:lpstr>
      <vt:lpstr>Pole Star</vt:lpstr>
      <vt:lpstr>Hitting Bombs</vt:lpstr>
      <vt:lpstr>SkyScraper</vt:lpstr>
      <vt:lpstr>TypeCast</vt:lpstr>
      <vt:lpstr>Pot Luck</vt:lpstr>
      <vt:lpstr>Animalphabet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will the European online bingo market look like in 2025?</dc:title>
  <dc:creator>harry lang</dc:creator>
  <cp:lastModifiedBy>harry lang</cp:lastModifiedBy>
  <cp:revision>358</cp:revision>
  <dcterms:created xsi:type="dcterms:W3CDTF">2020-02-14T05:21:43Z</dcterms:created>
  <dcterms:modified xsi:type="dcterms:W3CDTF">2022-08-17T05:09:52Z</dcterms:modified>
</cp:coreProperties>
</file>